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5" r:id="rId1"/>
  </p:sldMasterIdLst>
  <p:notesMasterIdLst>
    <p:notesMasterId r:id="rId22"/>
  </p:notesMasterIdLst>
  <p:sldIdLst>
    <p:sldId id="256" r:id="rId2"/>
    <p:sldId id="283" r:id="rId3"/>
    <p:sldId id="301" r:id="rId4"/>
    <p:sldId id="285" r:id="rId5"/>
    <p:sldId id="286" r:id="rId6"/>
    <p:sldId id="295" r:id="rId7"/>
    <p:sldId id="287" r:id="rId8"/>
    <p:sldId id="288" r:id="rId9"/>
    <p:sldId id="289" r:id="rId10"/>
    <p:sldId id="290" r:id="rId11"/>
    <p:sldId id="291" r:id="rId12"/>
    <p:sldId id="292" r:id="rId13"/>
    <p:sldId id="293" r:id="rId14"/>
    <p:sldId id="294" r:id="rId15"/>
    <p:sldId id="296" r:id="rId16"/>
    <p:sldId id="297" r:id="rId17"/>
    <p:sldId id="298" r:id="rId18"/>
    <p:sldId id="299" r:id="rId19"/>
    <p:sldId id="300" r:id="rId20"/>
    <p:sldId id="28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8" d="100"/>
          <a:sy n="68" d="100"/>
        </p:scale>
        <p:origin x="61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DFA6F-39CF-49B7-A217-33B32C6C2A74}" type="datetimeFigureOut">
              <a:rPr lang="en-US" smtClean="0"/>
              <a:t>11/11/2023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563ED-2509-4A30-A762-F6A0640D2444}" type="slidenum">
              <a:rPr lang="en-US" smtClean="0"/>
              <a:t>‹#›</a:t>
            </a:fld>
            <a:endParaRPr lang="en-US"/>
          </a:p>
        </p:txBody>
      </p:sp>
    </p:spTree>
    <p:extLst>
      <p:ext uri="{BB962C8B-B14F-4D97-AF65-F5344CB8AC3E}">
        <p14:creationId xmlns:p14="http://schemas.microsoft.com/office/powerpoint/2010/main" val="63329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7EB1C5-2350-49D4-9A3B-3818348D3A15}" type="datetime8">
              <a:rPr lang="ar-IQ" smtClean="0"/>
              <a:t>11 تشرين الثاني، 23</a:t>
            </a:fld>
            <a:endParaRPr lang="ar-IQ"/>
          </a:p>
        </p:txBody>
      </p:sp>
      <p:sp>
        <p:nvSpPr>
          <p:cNvPr id="5" name="Footer Placeholder 4"/>
          <p:cNvSpPr>
            <a:spLocks noGrp="1"/>
          </p:cNvSpPr>
          <p:nvPr>
            <p:ph type="ftr" sz="quarter" idx="11"/>
          </p:nvPr>
        </p:nvSpPr>
        <p:spPr/>
        <p:txBody>
          <a:bodyPr/>
          <a:lstStyle/>
          <a:p>
            <a:r>
              <a:rPr lang="en-US"/>
              <a:t>Dr.Baqer A. Al-Mayyahi</a:t>
            </a:r>
            <a:endParaRPr lang="ar-IQ"/>
          </a:p>
        </p:txBody>
      </p:sp>
      <p:sp>
        <p:nvSpPr>
          <p:cNvPr id="6" name="Slide Number Placeholder 5"/>
          <p:cNvSpPr>
            <a:spLocks noGrp="1"/>
          </p:cNvSpPr>
          <p:nvPr>
            <p:ph type="sldNum" sz="quarter" idx="12"/>
          </p:nvPr>
        </p:nvSpPr>
        <p:spPr/>
        <p:txBody>
          <a:bodyPr/>
          <a:lstStyle/>
          <a:p>
            <a:fld id="{436E03F8-AC44-4307-89BE-D7352153EB61}" type="slidenum">
              <a:rPr lang="ar-IQ" smtClean="0"/>
              <a:t>‹#›</a:t>
            </a:fld>
            <a:endParaRPr lang="ar-IQ"/>
          </a:p>
        </p:txBody>
      </p:sp>
    </p:spTree>
    <p:extLst>
      <p:ext uri="{BB962C8B-B14F-4D97-AF65-F5344CB8AC3E}">
        <p14:creationId xmlns:p14="http://schemas.microsoft.com/office/powerpoint/2010/main" val="275915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36D28-820C-4C16-843B-EFB9BB0C3D51}" type="datetime8">
              <a:rPr lang="ar-IQ" smtClean="0"/>
              <a:t>11 تشرين الثاني، 23</a:t>
            </a:fld>
            <a:endParaRPr lang="ar-IQ"/>
          </a:p>
        </p:txBody>
      </p:sp>
      <p:sp>
        <p:nvSpPr>
          <p:cNvPr id="5" name="Footer Placeholder 4"/>
          <p:cNvSpPr>
            <a:spLocks noGrp="1"/>
          </p:cNvSpPr>
          <p:nvPr>
            <p:ph type="ftr" sz="quarter" idx="11"/>
          </p:nvPr>
        </p:nvSpPr>
        <p:spPr/>
        <p:txBody>
          <a:bodyPr/>
          <a:lstStyle/>
          <a:p>
            <a:r>
              <a:rPr lang="en-US"/>
              <a:t>Dr.Baqer A. Al-Mayyahi</a:t>
            </a:r>
            <a:endParaRPr lang="ar-IQ"/>
          </a:p>
        </p:txBody>
      </p:sp>
      <p:sp>
        <p:nvSpPr>
          <p:cNvPr id="6" name="Slide Number Placeholder 5"/>
          <p:cNvSpPr>
            <a:spLocks noGrp="1"/>
          </p:cNvSpPr>
          <p:nvPr>
            <p:ph type="sldNum" sz="quarter" idx="12"/>
          </p:nvPr>
        </p:nvSpPr>
        <p:spPr/>
        <p:txBody>
          <a:bodyPr/>
          <a:lstStyle/>
          <a:p>
            <a:fld id="{436E03F8-AC44-4307-89BE-D7352153EB61}" type="slidenum">
              <a:rPr lang="ar-IQ" smtClean="0"/>
              <a:t>‹#›</a:t>
            </a:fld>
            <a:endParaRPr lang="ar-IQ"/>
          </a:p>
        </p:txBody>
      </p:sp>
    </p:spTree>
    <p:extLst>
      <p:ext uri="{BB962C8B-B14F-4D97-AF65-F5344CB8AC3E}">
        <p14:creationId xmlns:p14="http://schemas.microsoft.com/office/powerpoint/2010/main" val="30517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31CBCD-2AAB-4FB8-A466-F1A90673DDEE}" type="datetime8">
              <a:rPr lang="ar-IQ" smtClean="0"/>
              <a:t>11 تشرين الثاني، 23</a:t>
            </a:fld>
            <a:endParaRPr lang="ar-IQ"/>
          </a:p>
        </p:txBody>
      </p:sp>
      <p:sp>
        <p:nvSpPr>
          <p:cNvPr id="5" name="Footer Placeholder 4"/>
          <p:cNvSpPr>
            <a:spLocks noGrp="1"/>
          </p:cNvSpPr>
          <p:nvPr>
            <p:ph type="ftr" sz="quarter" idx="11"/>
          </p:nvPr>
        </p:nvSpPr>
        <p:spPr/>
        <p:txBody>
          <a:bodyPr/>
          <a:lstStyle/>
          <a:p>
            <a:r>
              <a:rPr lang="en-US"/>
              <a:t>Dr.Baqer A. Al-Mayyahi</a:t>
            </a:r>
            <a:endParaRPr lang="ar-IQ"/>
          </a:p>
        </p:txBody>
      </p:sp>
      <p:sp>
        <p:nvSpPr>
          <p:cNvPr id="6" name="Slide Number Placeholder 5"/>
          <p:cNvSpPr>
            <a:spLocks noGrp="1"/>
          </p:cNvSpPr>
          <p:nvPr>
            <p:ph type="sldNum" sz="quarter" idx="12"/>
          </p:nvPr>
        </p:nvSpPr>
        <p:spPr/>
        <p:txBody>
          <a:bodyPr/>
          <a:lstStyle/>
          <a:p>
            <a:fld id="{436E03F8-AC44-4307-89BE-D7352153EB61}" type="slidenum">
              <a:rPr lang="ar-IQ" smtClean="0"/>
              <a:t>‹#›</a:t>
            </a:fld>
            <a:endParaRPr lang="ar-IQ"/>
          </a:p>
        </p:txBody>
      </p:sp>
    </p:spTree>
    <p:extLst>
      <p:ext uri="{BB962C8B-B14F-4D97-AF65-F5344CB8AC3E}">
        <p14:creationId xmlns:p14="http://schemas.microsoft.com/office/powerpoint/2010/main" val="187240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4F97CA7-4902-4DA5-8ECA-E3B437A6AA56}" type="datetime8">
              <a:rPr lang="ar-IQ" smtClean="0"/>
              <a:t>11 تشرين الثاني، 23</a:t>
            </a:fld>
            <a:endParaRPr lang="ar-IQ"/>
          </a:p>
        </p:txBody>
      </p:sp>
      <p:sp>
        <p:nvSpPr>
          <p:cNvPr id="5" name="Footer Placeholder 4"/>
          <p:cNvSpPr>
            <a:spLocks noGrp="1"/>
          </p:cNvSpPr>
          <p:nvPr>
            <p:ph type="ftr" sz="quarter" idx="11"/>
          </p:nvPr>
        </p:nvSpPr>
        <p:spPr/>
        <p:txBody>
          <a:bodyPr/>
          <a:lstStyle/>
          <a:p>
            <a:r>
              <a:rPr lang="en-US"/>
              <a:t>Dr.Baqer A. Al-Mayyahi</a:t>
            </a:r>
            <a:endParaRPr lang="ar-IQ"/>
          </a:p>
        </p:txBody>
      </p:sp>
      <p:sp>
        <p:nvSpPr>
          <p:cNvPr id="6" name="Slide Number Placeholder 5"/>
          <p:cNvSpPr>
            <a:spLocks noGrp="1"/>
          </p:cNvSpPr>
          <p:nvPr>
            <p:ph type="sldNum" sz="quarter" idx="12"/>
          </p:nvPr>
        </p:nvSpPr>
        <p:spPr/>
        <p:txBody>
          <a:bodyPr/>
          <a:lstStyle/>
          <a:p>
            <a:fld id="{436E03F8-AC44-4307-89BE-D7352153EB61}" type="slidenum">
              <a:rPr lang="ar-IQ" smtClean="0"/>
              <a:t>‹#›</a:t>
            </a:fld>
            <a:endParaRPr lang="ar-IQ"/>
          </a:p>
        </p:txBody>
      </p:sp>
    </p:spTree>
    <p:extLst>
      <p:ext uri="{BB962C8B-B14F-4D97-AF65-F5344CB8AC3E}">
        <p14:creationId xmlns:p14="http://schemas.microsoft.com/office/powerpoint/2010/main" val="402314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9F7CC-9D32-4B4C-8CBC-BAFEF3533D93}" type="datetime8">
              <a:rPr lang="ar-IQ" smtClean="0"/>
              <a:t>11 تشرين الثاني، 23</a:t>
            </a:fld>
            <a:endParaRPr lang="ar-IQ"/>
          </a:p>
        </p:txBody>
      </p:sp>
      <p:sp>
        <p:nvSpPr>
          <p:cNvPr id="5" name="Footer Placeholder 4"/>
          <p:cNvSpPr>
            <a:spLocks noGrp="1"/>
          </p:cNvSpPr>
          <p:nvPr>
            <p:ph type="ftr" sz="quarter" idx="11"/>
          </p:nvPr>
        </p:nvSpPr>
        <p:spPr/>
        <p:txBody>
          <a:bodyPr/>
          <a:lstStyle/>
          <a:p>
            <a:r>
              <a:rPr lang="en-US"/>
              <a:t>Dr.Baqer A. Al-Mayyahi</a:t>
            </a:r>
            <a:endParaRPr lang="ar-IQ"/>
          </a:p>
        </p:txBody>
      </p:sp>
      <p:sp>
        <p:nvSpPr>
          <p:cNvPr id="6" name="Slide Number Placeholder 5"/>
          <p:cNvSpPr>
            <a:spLocks noGrp="1"/>
          </p:cNvSpPr>
          <p:nvPr>
            <p:ph type="sldNum" sz="quarter" idx="12"/>
          </p:nvPr>
        </p:nvSpPr>
        <p:spPr/>
        <p:txBody>
          <a:bodyPr/>
          <a:lstStyle/>
          <a:p>
            <a:fld id="{436E03F8-AC44-4307-89BE-D7352153EB61}" type="slidenum">
              <a:rPr lang="ar-IQ" smtClean="0"/>
              <a:t>‹#›</a:t>
            </a:fld>
            <a:endParaRPr lang="ar-IQ"/>
          </a:p>
        </p:txBody>
      </p:sp>
    </p:spTree>
    <p:extLst>
      <p:ext uri="{BB962C8B-B14F-4D97-AF65-F5344CB8AC3E}">
        <p14:creationId xmlns:p14="http://schemas.microsoft.com/office/powerpoint/2010/main" val="399072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1BFF44-1D9B-4F7D-9F0B-2659A4EBA414}" type="datetime8">
              <a:rPr lang="ar-IQ" smtClean="0"/>
              <a:t>11 تشرين الثاني، 23</a:t>
            </a:fld>
            <a:endParaRPr lang="ar-IQ"/>
          </a:p>
        </p:txBody>
      </p:sp>
      <p:sp>
        <p:nvSpPr>
          <p:cNvPr id="5" name="Footer Placeholder 4"/>
          <p:cNvSpPr>
            <a:spLocks noGrp="1"/>
          </p:cNvSpPr>
          <p:nvPr>
            <p:ph type="ftr" sz="quarter" idx="11"/>
          </p:nvPr>
        </p:nvSpPr>
        <p:spPr/>
        <p:txBody>
          <a:bodyPr/>
          <a:lstStyle/>
          <a:p>
            <a:r>
              <a:rPr lang="en-US"/>
              <a:t>Dr.Baqer A. Al-Mayyahi</a:t>
            </a:r>
            <a:endParaRPr lang="ar-IQ"/>
          </a:p>
        </p:txBody>
      </p:sp>
      <p:sp>
        <p:nvSpPr>
          <p:cNvPr id="6" name="Slide Number Placeholder 5"/>
          <p:cNvSpPr>
            <a:spLocks noGrp="1"/>
          </p:cNvSpPr>
          <p:nvPr>
            <p:ph type="sldNum" sz="quarter" idx="12"/>
          </p:nvPr>
        </p:nvSpPr>
        <p:spPr/>
        <p:txBody>
          <a:bodyPr/>
          <a:lstStyle/>
          <a:p>
            <a:fld id="{436E03F8-AC44-4307-89BE-D7352153EB61}" type="slidenum">
              <a:rPr lang="ar-IQ" smtClean="0"/>
              <a:t>‹#›</a:t>
            </a:fld>
            <a:endParaRPr lang="ar-IQ"/>
          </a:p>
        </p:txBody>
      </p:sp>
    </p:spTree>
    <p:extLst>
      <p:ext uri="{BB962C8B-B14F-4D97-AF65-F5344CB8AC3E}">
        <p14:creationId xmlns:p14="http://schemas.microsoft.com/office/powerpoint/2010/main" val="349322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0A1029-9778-4F54-AF28-5DA797DC7EB6}" type="datetime8">
              <a:rPr lang="ar-IQ" smtClean="0"/>
              <a:t>11 تشرين الثاني، 23</a:t>
            </a:fld>
            <a:endParaRPr lang="ar-IQ"/>
          </a:p>
        </p:txBody>
      </p:sp>
      <p:sp>
        <p:nvSpPr>
          <p:cNvPr id="6" name="Footer Placeholder 5"/>
          <p:cNvSpPr>
            <a:spLocks noGrp="1"/>
          </p:cNvSpPr>
          <p:nvPr>
            <p:ph type="ftr" sz="quarter" idx="11"/>
          </p:nvPr>
        </p:nvSpPr>
        <p:spPr/>
        <p:txBody>
          <a:bodyPr/>
          <a:lstStyle/>
          <a:p>
            <a:r>
              <a:rPr lang="en-US"/>
              <a:t>Dr.Baqer A. Al-Mayyahi</a:t>
            </a:r>
            <a:endParaRPr lang="ar-IQ"/>
          </a:p>
        </p:txBody>
      </p:sp>
      <p:sp>
        <p:nvSpPr>
          <p:cNvPr id="7" name="Slide Number Placeholder 6"/>
          <p:cNvSpPr>
            <a:spLocks noGrp="1"/>
          </p:cNvSpPr>
          <p:nvPr>
            <p:ph type="sldNum" sz="quarter" idx="12"/>
          </p:nvPr>
        </p:nvSpPr>
        <p:spPr/>
        <p:txBody>
          <a:bodyPr/>
          <a:lstStyle/>
          <a:p>
            <a:fld id="{436E03F8-AC44-4307-89BE-D7352153EB61}" type="slidenum">
              <a:rPr lang="ar-IQ" smtClean="0"/>
              <a:t>‹#›</a:t>
            </a:fld>
            <a:endParaRPr lang="ar-IQ"/>
          </a:p>
        </p:txBody>
      </p:sp>
    </p:spTree>
    <p:extLst>
      <p:ext uri="{BB962C8B-B14F-4D97-AF65-F5344CB8AC3E}">
        <p14:creationId xmlns:p14="http://schemas.microsoft.com/office/powerpoint/2010/main" val="97973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2A4C8D-ECB3-42AE-8595-F9A25AB76F10}" type="datetime8">
              <a:rPr lang="ar-IQ" smtClean="0"/>
              <a:t>11 تشرين الثاني، 23</a:t>
            </a:fld>
            <a:endParaRPr lang="ar-IQ"/>
          </a:p>
        </p:txBody>
      </p:sp>
      <p:sp>
        <p:nvSpPr>
          <p:cNvPr id="8" name="Footer Placeholder 7"/>
          <p:cNvSpPr>
            <a:spLocks noGrp="1"/>
          </p:cNvSpPr>
          <p:nvPr>
            <p:ph type="ftr" sz="quarter" idx="11"/>
          </p:nvPr>
        </p:nvSpPr>
        <p:spPr/>
        <p:txBody>
          <a:bodyPr/>
          <a:lstStyle/>
          <a:p>
            <a:r>
              <a:rPr lang="en-US"/>
              <a:t>Dr.Baqer A. Al-Mayyahi</a:t>
            </a:r>
            <a:endParaRPr lang="ar-IQ"/>
          </a:p>
        </p:txBody>
      </p:sp>
      <p:sp>
        <p:nvSpPr>
          <p:cNvPr id="9" name="Slide Number Placeholder 8"/>
          <p:cNvSpPr>
            <a:spLocks noGrp="1"/>
          </p:cNvSpPr>
          <p:nvPr>
            <p:ph type="sldNum" sz="quarter" idx="12"/>
          </p:nvPr>
        </p:nvSpPr>
        <p:spPr/>
        <p:txBody>
          <a:bodyPr/>
          <a:lstStyle/>
          <a:p>
            <a:fld id="{436E03F8-AC44-4307-89BE-D7352153EB61}" type="slidenum">
              <a:rPr lang="ar-IQ" smtClean="0"/>
              <a:t>‹#›</a:t>
            </a:fld>
            <a:endParaRPr lang="ar-IQ"/>
          </a:p>
        </p:txBody>
      </p:sp>
    </p:spTree>
    <p:extLst>
      <p:ext uri="{BB962C8B-B14F-4D97-AF65-F5344CB8AC3E}">
        <p14:creationId xmlns:p14="http://schemas.microsoft.com/office/powerpoint/2010/main" val="233923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22FD5A-48C1-4388-81F3-47171AF5F2B1}" type="datetime8">
              <a:rPr lang="ar-IQ" smtClean="0"/>
              <a:t>11 تشرين الثاني، 23</a:t>
            </a:fld>
            <a:endParaRPr lang="ar-IQ"/>
          </a:p>
        </p:txBody>
      </p:sp>
      <p:sp>
        <p:nvSpPr>
          <p:cNvPr id="4" name="Footer Placeholder 3"/>
          <p:cNvSpPr>
            <a:spLocks noGrp="1"/>
          </p:cNvSpPr>
          <p:nvPr>
            <p:ph type="ftr" sz="quarter" idx="11"/>
          </p:nvPr>
        </p:nvSpPr>
        <p:spPr/>
        <p:txBody>
          <a:bodyPr/>
          <a:lstStyle/>
          <a:p>
            <a:r>
              <a:rPr lang="en-US"/>
              <a:t>Dr.Baqer A. Al-Mayyahi</a:t>
            </a:r>
            <a:endParaRPr lang="ar-IQ"/>
          </a:p>
        </p:txBody>
      </p:sp>
      <p:sp>
        <p:nvSpPr>
          <p:cNvPr id="5" name="Slide Number Placeholder 4"/>
          <p:cNvSpPr>
            <a:spLocks noGrp="1"/>
          </p:cNvSpPr>
          <p:nvPr>
            <p:ph type="sldNum" sz="quarter" idx="12"/>
          </p:nvPr>
        </p:nvSpPr>
        <p:spPr/>
        <p:txBody>
          <a:bodyPr/>
          <a:lstStyle/>
          <a:p>
            <a:fld id="{436E03F8-AC44-4307-89BE-D7352153EB61}" type="slidenum">
              <a:rPr lang="ar-IQ" smtClean="0"/>
              <a:t>‹#›</a:t>
            </a:fld>
            <a:endParaRPr lang="ar-IQ"/>
          </a:p>
        </p:txBody>
      </p:sp>
    </p:spTree>
    <p:extLst>
      <p:ext uri="{BB962C8B-B14F-4D97-AF65-F5344CB8AC3E}">
        <p14:creationId xmlns:p14="http://schemas.microsoft.com/office/powerpoint/2010/main" val="323400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D8917-6B7D-472F-B0E9-CB95E78F5EE0}" type="datetime8">
              <a:rPr lang="ar-IQ" smtClean="0"/>
              <a:t>11 تشرين الثاني، 23</a:t>
            </a:fld>
            <a:endParaRPr lang="ar-IQ"/>
          </a:p>
        </p:txBody>
      </p:sp>
      <p:sp>
        <p:nvSpPr>
          <p:cNvPr id="3" name="Footer Placeholder 2"/>
          <p:cNvSpPr>
            <a:spLocks noGrp="1"/>
          </p:cNvSpPr>
          <p:nvPr>
            <p:ph type="ftr" sz="quarter" idx="11"/>
          </p:nvPr>
        </p:nvSpPr>
        <p:spPr/>
        <p:txBody>
          <a:bodyPr/>
          <a:lstStyle/>
          <a:p>
            <a:r>
              <a:rPr lang="en-US"/>
              <a:t>Dr.Baqer A. Al-Mayyahi</a:t>
            </a:r>
            <a:endParaRPr lang="ar-IQ"/>
          </a:p>
        </p:txBody>
      </p:sp>
      <p:sp>
        <p:nvSpPr>
          <p:cNvPr id="4" name="Slide Number Placeholder 3"/>
          <p:cNvSpPr>
            <a:spLocks noGrp="1"/>
          </p:cNvSpPr>
          <p:nvPr>
            <p:ph type="sldNum" sz="quarter" idx="12"/>
          </p:nvPr>
        </p:nvSpPr>
        <p:spPr/>
        <p:txBody>
          <a:bodyPr/>
          <a:lstStyle/>
          <a:p>
            <a:fld id="{436E03F8-AC44-4307-89BE-D7352153EB61}" type="slidenum">
              <a:rPr lang="ar-IQ" smtClean="0"/>
              <a:t>‹#›</a:t>
            </a:fld>
            <a:endParaRPr lang="ar-IQ"/>
          </a:p>
        </p:txBody>
      </p:sp>
    </p:spTree>
    <p:extLst>
      <p:ext uri="{BB962C8B-B14F-4D97-AF65-F5344CB8AC3E}">
        <p14:creationId xmlns:p14="http://schemas.microsoft.com/office/powerpoint/2010/main" val="742345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281962-277A-452E-918C-C2458756EEC4}" type="datetime8">
              <a:rPr lang="ar-IQ" smtClean="0"/>
              <a:t>11 تشرين الثاني، 23</a:t>
            </a:fld>
            <a:endParaRPr lang="ar-IQ"/>
          </a:p>
        </p:txBody>
      </p:sp>
      <p:sp>
        <p:nvSpPr>
          <p:cNvPr id="6" name="Footer Placeholder 5"/>
          <p:cNvSpPr>
            <a:spLocks noGrp="1"/>
          </p:cNvSpPr>
          <p:nvPr>
            <p:ph type="ftr" sz="quarter" idx="11"/>
          </p:nvPr>
        </p:nvSpPr>
        <p:spPr/>
        <p:txBody>
          <a:bodyPr/>
          <a:lstStyle/>
          <a:p>
            <a:r>
              <a:rPr lang="en-US"/>
              <a:t>Dr.Baqer A. Al-Mayyahi</a:t>
            </a:r>
            <a:endParaRPr lang="ar-IQ"/>
          </a:p>
        </p:txBody>
      </p:sp>
      <p:sp>
        <p:nvSpPr>
          <p:cNvPr id="7" name="Slide Number Placeholder 6"/>
          <p:cNvSpPr>
            <a:spLocks noGrp="1"/>
          </p:cNvSpPr>
          <p:nvPr>
            <p:ph type="sldNum" sz="quarter" idx="12"/>
          </p:nvPr>
        </p:nvSpPr>
        <p:spPr/>
        <p:txBody>
          <a:bodyPr/>
          <a:lstStyle/>
          <a:p>
            <a:fld id="{436E03F8-AC44-4307-89BE-D7352153EB61}" type="slidenum">
              <a:rPr lang="ar-IQ" smtClean="0"/>
              <a:t>‹#›</a:t>
            </a:fld>
            <a:endParaRPr lang="ar-IQ"/>
          </a:p>
        </p:txBody>
      </p:sp>
    </p:spTree>
    <p:extLst>
      <p:ext uri="{BB962C8B-B14F-4D97-AF65-F5344CB8AC3E}">
        <p14:creationId xmlns:p14="http://schemas.microsoft.com/office/powerpoint/2010/main" val="1345175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FB6FF9-BE96-4771-8B5E-B1922C03C673}" type="datetime8">
              <a:rPr lang="ar-IQ" smtClean="0"/>
              <a:t>11 تشرين الثاني، 23</a:t>
            </a:fld>
            <a:endParaRPr lang="ar-IQ"/>
          </a:p>
        </p:txBody>
      </p:sp>
      <p:sp>
        <p:nvSpPr>
          <p:cNvPr id="6" name="Footer Placeholder 5"/>
          <p:cNvSpPr>
            <a:spLocks noGrp="1"/>
          </p:cNvSpPr>
          <p:nvPr>
            <p:ph type="ftr" sz="quarter" idx="11"/>
          </p:nvPr>
        </p:nvSpPr>
        <p:spPr/>
        <p:txBody>
          <a:bodyPr/>
          <a:lstStyle/>
          <a:p>
            <a:r>
              <a:rPr lang="en-US"/>
              <a:t>Dr.Baqer A. Al-Mayyahi</a:t>
            </a:r>
            <a:endParaRPr lang="ar-IQ"/>
          </a:p>
        </p:txBody>
      </p:sp>
      <p:sp>
        <p:nvSpPr>
          <p:cNvPr id="7" name="Slide Number Placeholder 6"/>
          <p:cNvSpPr>
            <a:spLocks noGrp="1"/>
          </p:cNvSpPr>
          <p:nvPr>
            <p:ph type="sldNum" sz="quarter" idx="12"/>
          </p:nvPr>
        </p:nvSpPr>
        <p:spPr/>
        <p:txBody>
          <a:bodyPr/>
          <a:lstStyle/>
          <a:p>
            <a:fld id="{436E03F8-AC44-4307-89BE-D7352153EB61}" type="slidenum">
              <a:rPr lang="ar-IQ" smtClean="0"/>
              <a:t>‹#›</a:t>
            </a:fld>
            <a:endParaRPr lang="ar-IQ"/>
          </a:p>
        </p:txBody>
      </p:sp>
    </p:spTree>
    <p:extLst>
      <p:ext uri="{BB962C8B-B14F-4D97-AF65-F5344CB8AC3E}">
        <p14:creationId xmlns:p14="http://schemas.microsoft.com/office/powerpoint/2010/main" val="88151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D56C4-5762-408C-B0FB-3414BBBBF3D0}" type="datetime8">
              <a:rPr lang="ar-IQ" smtClean="0"/>
              <a:t>11 تشرين الثاني، 23</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Dr.Baqer A. Al-Mayyahi</a:t>
            </a:r>
            <a:endParaRPr lang="ar-IQ"/>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E03F8-AC44-4307-89BE-D7352153EB61}" type="slidenum">
              <a:rPr lang="ar-IQ" smtClean="0"/>
              <a:t>‹#›</a:t>
            </a:fld>
            <a:endParaRPr lang="ar-IQ"/>
          </a:p>
        </p:txBody>
      </p:sp>
    </p:spTree>
    <p:extLst>
      <p:ext uri="{BB962C8B-B14F-4D97-AF65-F5344CB8AC3E}">
        <p14:creationId xmlns:p14="http://schemas.microsoft.com/office/powerpoint/2010/main" val="332781504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ransition spd="slow">
    <p:randomBar dir="vert"/>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psrc.usm.edu/macrog/sbs.htm" TargetMode="External"/><Relationship Id="rId7" Type="http://schemas.openxmlformats.org/officeDocument/2006/relationships/hyperlink" Target="http://www.psrc.usm.edu/macrog/emulsion.htm" TargetMode="External"/><Relationship Id="rId2" Type="http://schemas.openxmlformats.org/officeDocument/2006/relationships/hyperlink" Target="http://www.psrc.usm.edu/macrog/copoly.htm" TargetMode="External"/><Relationship Id="rId1" Type="http://schemas.openxmlformats.org/officeDocument/2006/relationships/slideLayout" Target="../slideLayouts/slideLayout12.xml"/><Relationship Id="rId6" Type="http://schemas.openxmlformats.org/officeDocument/2006/relationships/hyperlink" Target="http://www.psrc.usm.edu/macrog/tpe.htm" TargetMode="External"/><Relationship Id="rId5" Type="http://schemas.openxmlformats.org/officeDocument/2006/relationships/hyperlink" Target="http://www.psrc.usm.edu/macrog/tg.htm" TargetMode="External"/><Relationship Id="rId4" Type="http://schemas.openxmlformats.org/officeDocument/2006/relationships/hyperlink" Target="http://www.psrc.usm.edu/macrog/crystal.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01AE851-A4D5-4E41-BD5A-80C55C23D13B}"/>
              </a:ext>
            </a:extLst>
          </p:cNvPr>
          <p:cNvSpPr>
            <a:spLocks noGrp="1"/>
          </p:cNvSpPr>
          <p:nvPr>
            <p:ph type="sldNum" sz="quarter" idx="12"/>
          </p:nvPr>
        </p:nvSpPr>
        <p:spPr/>
        <p:txBody>
          <a:bodyPr/>
          <a:lstStyle/>
          <a:p>
            <a:fld id="{436E03F8-AC44-4307-89BE-D7352153EB61}" type="slidenum">
              <a:rPr lang="ar-IQ" smtClean="0"/>
              <a:t>1</a:t>
            </a:fld>
            <a:endParaRPr lang="ar-IQ" dirty="0"/>
          </a:p>
        </p:txBody>
      </p:sp>
      <p:pic>
        <p:nvPicPr>
          <p:cNvPr id="2" name="Picture 1">
            <a:extLst>
              <a:ext uri="{FF2B5EF4-FFF2-40B4-BE49-F238E27FC236}">
                <a16:creationId xmlns:a16="http://schemas.microsoft.com/office/drawing/2014/main" id="{F0AFCEC7-AD05-412B-97E6-BB0B29D273CC}"/>
              </a:ext>
            </a:extLst>
          </p:cNvPr>
          <p:cNvPicPr>
            <a:picLocks noChangeAspect="1"/>
          </p:cNvPicPr>
          <p:nvPr/>
        </p:nvPicPr>
        <p:blipFill rotWithShape="1">
          <a:blip r:embed="rId2"/>
          <a:srcRect l="9533" t="5756" r="10798" b="13872"/>
          <a:stretch/>
        </p:blipFill>
        <p:spPr>
          <a:xfrm>
            <a:off x="0" y="1891332"/>
            <a:ext cx="7880809" cy="4160675"/>
          </a:xfrm>
          <a:prstGeom prst="rect">
            <a:avLst/>
          </a:prstGeom>
        </p:spPr>
      </p:pic>
      <p:sp>
        <p:nvSpPr>
          <p:cNvPr id="6" name="Rectangle 5">
            <a:extLst>
              <a:ext uri="{FF2B5EF4-FFF2-40B4-BE49-F238E27FC236}">
                <a16:creationId xmlns:a16="http://schemas.microsoft.com/office/drawing/2014/main" id="{C67BF4E3-BB9C-4D63-BF1C-BF64BD15FEDA}"/>
              </a:ext>
            </a:extLst>
          </p:cNvPr>
          <p:cNvSpPr/>
          <p:nvPr/>
        </p:nvSpPr>
        <p:spPr>
          <a:xfrm>
            <a:off x="7541214" y="3429000"/>
            <a:ext cx="4881972" cy="523220"/>
          </a:xfrm>
          <a:prstGeom prst="rect">
            <a:avLst/>
          </a:prstGeom>
        </p:spPr>
        <p:txBody>
          <a:bodyPr wrap="square">
            <a:spAutoFit/>
          </a:bodyPr>
          <a:lstStyle/>
          <a:p>
            <a:pPr algn="ctr"/>
            <a:r>
              <a:rPr lang="en-US" sz="2800" dirty="0">
                <a:ln w="0"/>
                <a:solidFill>
                  <a:schemeClr val="accent4">
                    <a:lumMod val="75000"/>
                  </a:schemeClr>
                </a:solidFill>
                <a:effectLst>
                  <a:outerShdw blurRad="38100" dist="25400" dir="5400000" algn="ctr" rotWithShape="0">
                    <a:srgbClr val="6E747A">
                      <a:alpha val="43000"/>
                    </a:srgbClr>
                  </a:outerShdw>
                </a:effectLst>
                <a:latin typeface="Bahnschrift Condensed" panose="020B0502040204020203" pitchFamily="34" charset="0"/>
              </a:rPr>
              <a:t>M.Sc.- First</a:t>
            </a:r>
            <a:r>
              <a:rPr lang="en-US" sz="2800" baseline="30000" dirty="0">
                <a:ln w="0"/>
                <a:solidFill>
                  <a:schemeClr val="accent4">
                    <a:lumMod val="75000"/>
                  </a:schemeClr>
                </a:solidFill>
                <a:effectLst>
                  <a:outerShdw blurRad="38100" dist="25400" dir="5400000" algn="ctr" rotWithShape="0">
                    <a:srgbClr val="6E747A">
                      <a:alpha val="43000"/>
                    </a:srgbClr>
                  </a:outerShdw>
                </a:effectLst>
                <a:latin typeface="Bahnschrift Condensed" panose="020B0502040204020203" pitchFamily="34" charset="0"/>
              </a:rPr>
              <a:t> </a:t>
            </a:r>
            <a:r>
              <a:rPr lang="en-US" sz="2800" dirty="0">
                <a:ln w="0"/>
                <a:solidFill>
                  <a:schemeClr val="accent4">
                    <a:lumMod val="75000"/>
                  </a:schemeClr>
                </a:solidFill>
                <a:effectLst>
                  <a:outerShdw blurRad="38100" dist="25400" dir="5400000" algn="ctr" rotWithShape="0">
                    <a:srgbClr val="6E747A">
                      <a:alpha val="43000"/>
                    </a:srgbClr>
                  </a:outerShdw>
                </a:effectLst>
                <a:latin typeface="Bahnschrift Condensed" panose="020B0502040204020203" pitchFamily="34" charset="0"/>
              </a:rPr>
              <a:t>Semester -2023-2024</a:t>
            </a:r>
          </a:p>
        </p:txBody>
      </p:sp>
      <p:sp>
        <p:nvSpPr>
          <p:cNvPr id="10" name="Footer Placeholder 1">
            <a:extLst>
              <a:ext uri="{FF2B5EF4-FFF2-40B4-BE49-F238E27FC236}">
                <a16:creationId xmlns:a16="http://schemas.microsoft.com/office/drawing/2014/main" id="{D087F037-16B0-40D9-B531-F494A5599433}"/>
              </a:ext>
            </a:extLst>
          </p:cNvPr>
          <p:cNvSpPr txBox="1">
            <a:spLocks/>
          </p:cNvSpPr>
          <p:nvPr/>
        </p:nvSpPr>
        <p:spPr>
          <a:xfrm>
            <a:off x="456415" y="950482"/>
            <a:ext cx="11261103" cy="44239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a:ln w="12700">
                  <a:solidFill>
                    <a:schemeClr val="accent1"/>
                  </a:solidFill>
                  <a:prstDash val="solid"/>
                </a:ln>
                <a:solidFill>
                  <a:srgbClr val="C00000"/>
                </a:solidFill>
                <a:effectLst>
                  <a:outerShdw dist="38100" dir="2640000" algn="bl" rotWithShape="0">
                    <a:schemeClr val="accent1"/>
                  </a:outerShdw>
                </a:effectLst>
                <a:latin typeface="Caveat" panose="00000500000000000000" pitchFamily="2" charset="0"/>
                <a:cs typeface="AF-Al Nassrah" pitchFamily="2" charset="-78"/>
              </a:rPr>
              <a:t>Interpenetrating polymer networks (IPNs)</a:t>
            </a:r>
          </a:p>
        </p:txBody>
      </p:sp>
    </p:spTree>
    <p:extLst>
      <p:ext uri="{BB962C8B-B14F-4D97-AF65-F5344CB8AC3E}">
        <p14:creationId xmlns:p14="http://schemas.microsoft.com/office/powerpoint/2010/main" val="349633404"/>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10</a:t>
            </a:fld>
            <a:endParaRPr lang="ar-IQ">
              <a:solidFill>
                <a:schemeClr val="tx1"/>
              </a:solidFill>
            </a:endParaRPr>
          </a:p>
        </p:txBody>
      </p:sp>
      <p:sp>
        <p:nvSpPr>
          <p:cNvPr id="6" name="Rectangle 5">
            <a:extLst>
              <a:ext uri="{FF2B5EF4-FFF2-40B4-BE49-F238E27FC236}">
                <a16:creationId xmlns:a16="http://schemas.microsoft.com/office/drawing/2014/main" id="{425B5D51-C8C1-4E38-87CC-15E2972AD0E3}"/>
              </a:ext>
            </a:extLst>
          </p:cNvPr>
          <p:cNvSpPr/>
          <p:nvPr/>
        </p:nvSpPr>
        <p:spPr>
          <a:xfrm>
            <a:off x="3291526" y="276905"/>
            <a:ext cx="5608947" cy="584775"/>
          </a:xfrm>
          <a:prstGeom prst="rect">
            <a:avLst/>
          </a:prstGeom>
        </p:spPr>
        <p:txBody>
          <a:bodyPr wrap="square">
            <a:spAutoFit/>
          </a:bodyPr>
          <a:lstStyle/>
          <a:p>
            <a:pPr lvl="0"/>
            <a:r>
              <a:rPr lang="en-US" sz="32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Domain Shapes and Sizes</a:t>
            </a:r>
          </a:p>
        </p:txBody>
      </p:sp>
      <p:sp>
        <p:nvSpPr>
          <p:cNvPr id="2" name="Rectangle 1">
            <a:extLst>
              <a:ext uri="{FF2B5EF4-FFF2-40B4-BE49-F238E27FC236}">
                <a16:creationId xmlns:a16="http://schemas.microsoft.com/office/drawing/2014/main" id="{A91039B6-FE00-470D-8C4E-555641547E03}"/>
              </a:ext>
            </a:extLst>
          </p:cNvPr>
          <p:cNvSpPr/>
          <p:nvPr/>
        </p:nvSpPr>
        <p:spPr>
          <a:xfrm>
            <a:off x="331508" y="938415"/>
            <a:ext cx="11528981" cy="5324535"/>
          </a:xfrm>
          <a:prstGeom prst="rect">
            <a:avLst/>
          </a:prstGeom>
        </p:spPr>
        <p:txBody>
          <a:bodyPr wrap="square">
            <a:spAutoFit/>
          </a:bodyPr>
          <a:lstStyle/>
          <a:p>
            <a:pPr algn="justLow"/>
            <a:r>
              <a:rPr lang="en-US" sz="2000" b="1" dirty="0">
                <a:latin typeface="Times New Roman" panose="02020603050405020304" pitchFamily="18" charset="0"/>
                <a:cs typeface="Times New Roman" panose="02020603050405020304" pitchFamily="18" charset="0"/>
              </a:rPr>
              <a:t>If the polymers are cross-linked</a:t>
            </a:r>
            <a:r>
              <a:rPr lang="en-US" sz="2000" dirty="0">
                <a:latin typeface="Times New Roman" panose="02020603050405020304" pitchFamily="18" charset="0"/>
                <a:cs typeface="Times New Roman" panose="02020603050405020304" pitchFamily="18" charset="0"/>
              </a:rPr>
              <a:t>, there are several additional cases to be considered. First and most general, the following question must be asked: </a:t>
            </a:r>
            <a:r>
              <a:rPr lang="en-US" sz="2000" b="1" dirty="0">
                <a:latin typeface="Times New Roman" panose="02020603050405020304" pitchFamily="18" charset="0"/>
                <a:cs typeface="Times New Roman" panose="02020603050405020304" pitchFamily="18" charset="0"/>
              </a:rPr>
              <a:t>Did phase separation or gelation happen first? </a:t>
            </a:r>
            <a:r>
              <a:rPr lang="en-US" sz="2000" dirty="0">
                <a:latin typeface="Times New Roman" panose="02020603050405020304" pitchFamily="18" charset="0"/>
                <a:cs typeface="Times New Roman" panose="02020603050405020304" pitchFamily="18" charset="0"/>
              </a:rPr>
              <a:t>This question is particularly important for simultaneous interpenetrating networks. </a:t>
            </a:r>
            <a:r>
              <a:rPr lang="en-US" sz="2000" b="1" dirty="0">
                <a:latin typeface="Times New Roman" panose="02020603050405020304" pitchFamily="18" charset="0"/>
                <a:cs typeface="Times New Roman" panose="02020603050405020304" pitchFamily="18" charset="0"/>
              </a:rPr>
              <a:t>If phase separation occurs before gelation</a:t>
            </a:r>
            <a:r>
              <a:rPr lang="en-US" sz="2000" dirty="0">
                <a:latin typeface="Times New Roman" panose="02020603050405020304" pitchFamily="18" charset="0"/>
                <a:cs typeface="Times New Roman" panose="02020603050405020304" pitchFamily="18" charset="0"/>
              </a:rPr>
              <a:t>, then the phase domain sizes will tend to be large. When gelation finally occurs, it will tend to keep the domains apart. </a:t>
            </a:r>
            <a:r>
              <a:rPr lang="en-US" sz="2000" b="1" dirty="0">
                <a:latin typeface="Times New Roman" panose="02020603050405020304" pitchFamily="18" charset="0"/>
                <a:cs typeface="Times New Roman" panose="02020603050405020304" pitchFamily="18" charset="0"/>
              </a:rPr>
              <a:t>If gelation happens first</a:t>
            </a:r>
            <a:r>
              <a:rPr lang="en-US" sz="2000" dirty="0">
                <a:latin typeface="Times New Roman" panose="02020603050405020304" pitchFamily="18" charset="0"/>
                <a:cs typeface="Times New Roman" panose="02020603050405020304" pitchFamily="18" charset="0"/>
              </a:rPr>
              <a:t>, the presence of cross-links will tend to keep the domains much smaller. Here, spinodal coarsening and aging are suppressed. Obviously, if both polymers reach gelation at different times, further questions must be asked about the time sequence of events.</a:t>
            </a:r>
            <a:endParaRPr lang="ar-SA" sz="2000" dirty="0">
              <a:latin typeface="Times New Roman" panose="02020603050405020304" pitchFamily="18" charset="0"/>
              <a:cs typeface="Times New Roman" panose="02020603050405020304" pitchFamily="18" charset="0"/>
            </a:endParaRPr>
          </a:p>
          <a:p>
            <a:pPr algn="justLow"/>
            <a:endParaRPr lang="ar-SA" sz="2000" dirty="0">
              <a:latin typeface="Times New Roman" panose="02020603050405020304" pitchFamily="18" charset="0"/>
              <a:cs typeface="Times New Roman" panose="02020603050405020304" pitchFamily="18" charset="0"/>
            </a:endParaRPr>
          </a:p>
          <a:p>
            <a:pPr algn="justLow"/>
            <a:r>
              <a:rPr lang="en-US" sz="2000" dirty="0">
                <a:latin typeface="Times New Roman" panose="02020603050405020304" pitchFamily="18" charset="0"/>
                <a:cs typeface="Times New Roman" panose="02020603050405020304" pitchFamily="18" charset="0"/>
              </a:rPr>
              <a:t>For the sequential IPNs, the presence of a cross-linked network I always guarantees that gelation happens before phase separation because (in the simplest case) gelation has happened before monomer II is added. </a:t>
            </a:r>
            <a:endParaRPr lang="ar-SA" sz="2000" dirty="0">
              <a:latin typeface="Times New Roman" panose="02020603050405020304" pitchFamily="18" charset="0"/>
              <a:cs typeface="Times New Roman" panose="02020603050405020304" pitchFamily="18" charset="0"/>
            </a:endParaRPr>
          </a:p>
          <a:p>
            <a:pPr algn="justLow"/>
            <a:r>
              <a:rPr lang="en-US" sz="2000" dirty="0">
                <a:latin typeface="Times New Roman" panose="02020603050405020304" pitchFamily="18" charset="0"/>
                <a:cs typeface="Times New Roman" panose="02020603050405020304" pitchFamily="18" charset="0"/>
              </a:rPr>
              <a:t>If only polymer II is cross-linked, then a quite different situation exists. </a:t>
            </a:r>
            <a:endParaRPr lang="ar-SA" sz="2000" dirty="0">
              <a:latin typeface="Times New Roman" panose="02020603050405020304" pitchFamily="18" charset="0"/>
              <a:cs typeface="Times New Roman" panose="02020603050405020304" pitchFamily="18" charset="0"/>
            </a:endParaRPr>
          </a:p>
          <a:p>
            <a:pPr algn="justLow"/>
            <a:endParaRPr lang="ar-SA" sz="2000" dirty="0">
              <a:latin typeface="Times New Roman" panose="02020603050405020304" pitchFamily="18" charset="0"/>
              <a:cs typeface="Times New Roman" panose="02020603050405020304" pitchFamily="18" charset="0"/>
            </a:endParaRPr>
          </a:p>
          <a:p>
            <a:pPr algn="justLow"/>
            <a:r>
              <a:rPr lang="en-US" sz="2000" dirty="0">
                <a:latin typeface="Times New Roman" panose="02020603050405020304" pitchFamily="18" charset="0"/>
                <a:cs typeface="Times New Roman" panose="02020603050405020304" pitchFamily="18" charset="0"/>
              </a:rPr>
              <a:t>The morphology is as important for the development of good damping properties as it is important for the development of tough plastics. Dual phase continuity leads to an increase in the area under the loss modulus-temperature curve in the vicinity of the glass transitions. For very small domain sizes, only one broad glass transition is observed. For tough, impact-resistant plastics, where the domains are larger and the two polymers are better separated, two distinct glass transitions are often observed.</a:t>
            </a:r>
          </a:p>
        </p:txBody>
      </p:sp>
    </p:spTree>
    <p:extLst>
      <p:ext uri="{BB962C8B-B14F-4D97-AF65-F5344CB8AC3E}">
        <p14:creationId xmlns:p14="http://schemas.microsoft.com/office/powerpoint/2010/main" val="19983223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11</a:t>
            </a:fld>
            <a:endParaRPr lang="ar-IQ">
              <a:solidFill>
                <a:schemeClr val="tx1"/>
              </a:solidFill>
            </a:endParaRPr>
          </a:p>
        </p:txBody>
      </p:sp>
      <p:sp>
        <p:nvSpPr>
          <p:cNvPr id="6" name="Rectangle 5">
            <a:extLst>
              <a:ext uri="{FF2B5EF4-FFF2-40B4-BE49-F238E27FC236}">
                <a16:creationId xmlns:a16="http://schemas.microsoft.com/office/drawing/2014/main" id="{425B5D51-C8C1-4E38-87CC-15E2972AD0E3}"/>
              </a:ext>
            </a:extLst>
          </p:cNvPr>
          <p:cNvSpPr/>
          <p:nvPr/>
        </p:nvSpPr>
        <p:spPr>
          <a:xfrm>
            <a:off x="4168219" y="229771"/>
            <a:ext cx="5608947" cy="584775"/>
          </a:xfrm>
          <a:prstGeom prst="rect">
            <a:avLst/>
          </a:prstGeom>
        </p:spPr>
        <p:txBody>
          <a:bodyPr wrap="square">
            <a:spAutoFit/>
          </a:bodyPr>
          <a:lstStyle/>
          <a:p>
            <a:pPr lvl="0"/>
            <a:r>
              <a:rPr lang="en-US" sz="32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Full and Semi IPNs</a:t>
            </a:r>
          </a:p>
        </p:txBody>
      </p:sp>
      <p:sp>
        <p:nvSpPr>
          <p:cNvPr id="5" name="Rectangle 4">
            <a:extLst>
              <a:ext uri="{FF2B5EF4-FFF2-40B4-BE49-F238E27FC236}">
                <a16:creationId xmlns:a16="http://schemas.microsoft.com/office/drawing/2014/main" id="{6C8D3E20-E576-45DF-8F25-29F19AAA2F15}"/>
              </a:ext>
            </a:extLst>
          </p:cNvPr>
          <p:cNvSpPr/>
          <p:nvPr/>
        </p:nvSpPr>
        <p:spPr>
          <a:xfrm>
            <a:off x="263950" y="607156"/>
            <a:ext cx="11462994" cy="4154984"/>
          </a:xfrm>
          <a:prstGeom prst="rect">
            <a:avLst/>
          </a:prstGeom>
        </p:spPr>
        <p:txBody>
          <a:bodyPr wrap="square">
            <a:spAutoFit/>
          </a:bodyPr>
          <a:lstStyle/>
          <a:p>
            <a:pPr algn="just"/>
            <a:r>
              <a:rPr lang="en-US" sz="2400" b="1" dirty="0">
                <a:effectLst>
                  <a:outerShdw blurRad="38100" dist="38100" dir="2700000" algn="tl">
                    <a:srgbClr val="000000">
                      <a:alpha val="43137"/>
                    </a:srgbClr>
                  </a:outerShdw>
                </a:effectLst>
                <a:latin typeface="Times New Roman" panose="02020603050405020304" pitchFamily="18" charset="0"/>
              </a:rPr>
              <a:t>Full IPNs</a:t>
            </a:r>
          </a:p>
          <a:p>
            <a:pPr marR="1130" algn="just"/>
            <a:r>
              <a:rPr lang="en-US" sz="2400" dirty="0">
                <a:latin typeface="Times New Roman" panose="02020603050405020304" pitchFamily="18" charset="0"/>
              </a:rPr>
              <a:t>Both components of a full IPN are present as cross-linked networks, although there is negligible bonding between the two polymers. These can be prepared sequentially or simultaneously</a:t>
            </a:r>
            <a:r>
              <a:rPr lang="en-US" sz="2400" dirty="0">
                <a:solidFill>
                  <a:srgbClr val="000000"/>
                </a:solidFill>
                <a:latin typeface="Times New Roman" panose="02020603050405020304" pitchFamily="18" charset="0"/>
              </a:rPr>
              <a:t>. Although the constituent polymers are incompatible, phase segregation is constrained by network formation, leading to small phase domains, and hence the potential for homogenization of the properties. Because of the small domains, IPNs can yield transparent materials even if the components have large refractive index differences. </a:t>
            </a:r>
          </a:p>
          <a:p>
            <a:pPr marR="1130" algn="just"/>
            <a:r>
              <a:rPr lang="en-US" sz="2400" dirty="0">
                <a:solidFill>
                  <a:srgbClr val="000000"/>
                </a:solidFill>
                <a:latin typeface="Times New Roman" panose="02020603050405020304" pitchFamily="18" charset="0"/>
              </a:rPr>
              <a:t>Since the glass transition temperature becomes size dependent for small domains, only one transition is expected for IPNs. However, a distribution of phase sizes gives rise to very broad glass transitions (with respect to both the temperature and frequency), a property exploited in acoustic damping and vibration isolation applications. </a:t>
            </a:r>
            <a:endParaRPr lang="en-US" sz="2400" dirty="0">
              <a:solidFill>
                <a:srgbClr val="000000"/>
              </a:solidFill>
              <a:latin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p:txBody>
      </p:sp>
      <p:pic>
        <p:nvPicPr>
          <p:cNvPr id="8" name="Picture 7">
            <a:extLst>
              <a:ext uri="{FF2B5EF4-FFF2-40B4-BE49-F238E27FC236}">
                <a16:creationId xmlns:a16="http://schemas.microsoft.com/office/drawing/2014/main" id="{1F902D3F-A2DC-476A-9DF3-A3D1D1462FFC}"/>
              </a:ext>
            </a:extLst>
          </p:cNvPr>
          <p:cNvPicPr>
            <a:picLocks noChangeAspect="1"/>
          </p:cNvPicPr>
          <p:nvPr/>
        </p:nvPicPr>
        <p:blipFill>
          <a:blip r:embed="rId2"/>
          <a:stretch>
            <a:fillRect/>
          </a:stretch>
        </p:blipFill>
        <p:spPr>
          <a:xfrm>
            <a:off x="3461502" y="4635260"/>
            <a:ext cx="4862365" cy="1992969"/>
          </a:xfrm>
          <a:prstGeom prst="rect">
            <a:avLst/>
          </a:prstGeom>
        </p:spPr>
      </p:pic>
    </p:spTree>
    <p:extLst>
      <p:ext uri="{BB962C8B-B14F-4D97-AF65-F5344CB8AC3E}">
        <p14:creationId xmlns:p14="http://schemas.microsoft.com/office/powerpoint/2010/main" val="70502327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12</a:t>
            </a:fld>
            <a:endParaRPr lang="ar-IQ">
              <a:solidFill>
                <a:schemeClr val="tx1"/>
              </a:solidFill>
            </a:endParaRPr>
          </a:p>
        </p:txBody>
      </p:sp>
      <p:sp>
        <p:nvSpPr>
          <p:cNvPr id="6" name="Rectangle 5">
            <a:extLst>
              <a:ext uri="{FF2B5EF4-FFF2-40B4-BE49-F238E27FC236}">
                <a16:creationId xmlns:a16="http://schemas.microsoft.com/office/drawing/2014/main" id="{425B5D51-C8C1-4E38-87CC-15E2972AD0E3}"/>
              </a:ext>
            </a:extLst>
          </p:cNvPr>
          <p:cNvSpPr/>
          <p:nvPr/>
        </p:nvSpPr>
        <p:spPr>
          <a:xfrm>
            <a:off x="4168219" y="229771"/>
            <a:ext cx="5608947" cy="584775"/>
          </a:xfrm>
          <a:prstGeom prst="rect">
            <a:avLst/>
          </a:prstGeom>
        </p:spPr>
        <p:txBody>
          <a:bodyPr wrap="square">
            <a:spAutoFit/>
          </a:bodyPr>
          <a:lstStyle/>
          <a:p>
            <a:pPr lvl="0"/>
            <a:r>
              <a:rPr lang="en-US" sz="32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Full and Semi IPNs</a:t>
            </a:r>
          </a:p>
        </p:txBody>
      </p:sp>
      <p:sp>
        <p:nvSpPr>
          <p:cNvPr id="2" name="Rectangle 1">
            <a:extLst>
              <a:ext uri="{FF2B5EF4-FFF2-40B4-BE49-F238E27FC236}">
                <a16:creationId xmlns:a16="http://schemas.microsoft.com/office/drawing/2014/main" id="{844A366E-265F-4FCA-8821-1DD39DE5976F}"/>
              </a:ext>
            </a:extLst>
          </p:cNvPr>
          <p:cNvSpPr/>
          <p:nvPr/>
        </p:nvSpPr>
        <p:spPr>
          <a:xfrm>
            <a:off x="367644" y="1091814"/>
            <a:ext cx="11378153" cy="3785652"/>
          </a:xfrm>
          <a:prstGeom prst="rect">
            <a:avLst/>
          </a:prstGeom>
        </p:spPr>
        <p:txBody>
          <a:bodyPr wrap="square">
            <a:spAutoFit/>
          </a:bodyPr>
          <a:lstStyle/>
          <a:p>
            <a:r>
              <a:rPr lang="en-US" sz="2400" b="1" dirty="0">
                <a:effectLst>
                  <a:outerShdw blurRad="38100" dist="38100" dir="2700000" algn="tl">
                    <a:srgbClr val="000000">
                      <a:alpha val="43137"/>
                    </a:srgbClr>
                  </a:outerShdw>
                </a:effectLst>
                <a:latin typeface="Times New Roman" panose="02020603050405020304" pitchFamily="18" charset="0"/>
              </a:rPr>
              <a:t>Semi- or Pseudo-IPNs</a:t>
            </a:r>
          </a:p>
          <a:p>
            <a:pPr algn="justLow"/>
            <a:r>
              <a:rPr lang="en-US" sz="2400" dirty="0">
                <a:solidFill>
                  <a:srgbClr val="000000"/>
                </a:solidFill>
                <a:latin typeface="Times New Roman" panose="02020603050405020304" pitchFamily="18" charset="0"/>
              </a:rPr>
              <a:t>One of the components of these IPNs has a linear structure instead of a network structure. A molecular and geometric depiction of this structure is given below. The linear component changes some of the properties of the IPN. Some of these IPNs can be extruded if the linear component is making up a majority of the material. One thing to keep in mind is that the linear component of the IPN can be removed from the network if the material is swollen in the appropriate solvent. These types of IPNs can be formed by either a sequential or simultaneous process. To further complicate the issue, IPNs of this type that are made by a sequential process are called semi-IPNs and the ones made by a simultaneous process are pseudo-IPNs.</a:t>
            </a:r>
            <a:endParaRPr lang="en-US" sz="2400" dirty="0">
              <a:latin typeface="Times New Roman" panose="02020603050405020304" pitchFamily="18" charset="0"/>
            </a:endParaRPr>
          </a:p>
        </p:txBody>
      </p:sp>
      <p:pic>
        <p:nvPicPr>
          <p:cNvPr id="4" name="Picture 3">
            <a:extLst>
              <a:ext uri="{FF2B5EF4-FFF2-40B4-BE49-F238E27FC236}">
                <a16:creationId xmlns:a16="http://schemas.microsoft.com/office/drawing/2014/main" id="{FE1EF879-3DAE-47A3-8192-9ADEA26086BE}"/>
              </a:ext>
            </a:extLst>
          </p:cNvPr>
          <p:cNvPicPr>
            <a:picLocks noChangeAspect="1"/>
          </p:cNvPicPr>
          <p:nvPr/>
        </p:nvPicPr>
        <p:blipFill>
          <a:blip r:embed="rId2"/>
          <a:stretch>
            <a:fillRect/>
          </a:stretch>
        </p:blipFill>
        <p:spPr>
          <a:xfrm>
            <a:off x="3799640" y="4511847"/>
            <a:ext cx="5108691" cy="1901498"/>
          </a:xfrm>
          <a:prstGeom prst="rect">
            <a:avLst/>
          </a:prstGeom>
        </p:spPr>
      </p:pic>
    </p:spTree>
    <p:extLst>
      <p:ext uri="{BB962C8B-B14F-4D97-AF65-F5344CB8AC3E}">
        <p14:creationId xmlns:p14="http://schemas.microsoft.com/office/powerpoint/2010/main" val="243009672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13</a:t>
            </a:fld>
            <a:endParaRPr lang="ar-IQ">
              <a:solidFill>
                <a:schemeClr val="tx1"/>
              </a:solidFill>
            </a:endParaRPr>
          </a:p>
        </p:txBody>
      </p:sp>
      <p:sp>
        <p:nvSpPr>
          <p:cNvPr id="6" name="Rectangle 5">
            <a:extLst>
              <a:ext uri="{FF2B5EF4-FFF2-40B4-BE49-F238E27FC236}">
                <a16:creationId xmlns:a16="http://schemas.microsoft.com/office/drawing/2014/main" id="{425B5D51-C8C1-4E38-87CC-15E2972AD0E3}"/>
              </a:ext>
            </a:extLst>
          </p:cNvPr>
          <p:cNvSpPr/>
          <p:nvPr/>
        </p:nvSpPr>
        <p:spPr>
          <a:xfrm>
            <a:off x="458769" y="351129"/>
            <a:ext cx="5608947" cy="584775"/>
          </a:xfrm>
          <a:prstGeom prst="rect">
            <a:avLst/>
          </a:prstGeom>
        </p:spPr>
        <p:txBody>
          <a:bodyPr wrap="square">
            <a:spAutoFit/>
          </a:bodyPr>
          <a:lstStyle/>
          <a:p>
            <a:pPr lvl="0"/>
            <a:r>
              <a:rPr lang="en-US" sz="32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Thermoplastic IPNs</a:t>
            </a:r>
          </a:p>
        </p:txBody>
      </p:sp>
      <p:sp>
        <p:nvSpPr>
          <p:cNvPr id="5" name="Rectangle 4">
            <a:extLst>
              <a:ext uri="{FF2B5EF4-FFF2-40B4-BE49-F238E27FC236}">
                <a16:creationId xmlns:a16="http://schemas.microsoft.com/office/drawing/2014/main" id="{8CEF4B36-F8B5-4D75-A8D6-06864968578F}"/>
              </a:ext>
            </a:extLst>
          </p:cNvPr>
          <p:cNvSpPr/>
          <p:nvPr/>
        </p:nvSpPr>
        <p:spPr>
          <a:xfrm>
            <a:off x="298513" y="853575"/>
            <a:ext cx="11594969" cy="1631216"/>
          </a:xfrm>
          <a:prstGeom prst="rect">
            <a:avLst/>
          </a:prstGeom>
        </p:spPr>
        <p:txBody>
          <a:bodyPr wrap="square">
            <a:spAutoFit/>
          </a:bodyPr>
          <a:lstStyle/>
          <a:p>
            <a:pPr algn="justLow"/>
            <a:r>
              <a:rPr lang="en-US" sz="2000" dirty="0">
                <a:latin typeface="Times New Roman" panose="02020603050405020304" pitchFamily="18" charset="0"/>
              </a:rPr>
              <a:t>As the name implies, these IPNs are moldable, can be extruded, and can be recycled. At least one component of these IPNs is usually a </a:t>
            </a:r>
            <a:r>
              <a:rPr lang="en-US" sz="2000" dirty="0">
                <a:latin typeface="Times New Roman" panose="02020603050405020304" pitchFamily="18" charset="0"/>
                <a:hlinkClick r:id="rId2">
                  <a:extLst>
                    <a:ext uri="{A12FA001-AC4F-418D-AE19-62706E023703}">
                      <ahyp:hlinkClr xmlns:ahyp="http://schemas.microsoft.com/office/drawing/2018/hyperlinkcolor" val="tx"/>
                    </a:ext>
                  </a:extLst>
                </a:hlinkClick>
              </a:rPr>
              <a:t>block copolymer</a:t>
            </a:r>
            <a:r>
              <a:rPr lang="en-US" sz="2000" dirty="0">
                <a:latin typeface="Times New Roman" panose="02020603050405020304" pitchFamily="18" charset="0"/>
              </a:rPr>
              <a:t>, like </a:t>
            </a:r>
            <a:r>
              <a:rPr lang="en-US" sz="2000" dirty="0">
                <a:latin typeface="Times New Roman" panose="02020603050405020304" pitchFamily="18" charset="0"/>
                <a:hlinkClick r:id="rId3">
                  <a:extLst>
                    <a:ext uri="{A12FA001-AC4F-418D-AE19-62706E023703}">
                      <ahyp:hlinkClr xmlns:ahyp="http://schemas.microsoft.com/office/drawing/2018/hyperlinkcolor" val="tx"/>
                    </a:ext>
                  </a:extLst>
                </a:hlinkClick>
              </a:rPr>
              <a:t>SBS rubber </a:t>
            </a:r>
            <a:r>
              <a:rPr lang="en-US" sz="2000" dirty="0">
                <a:latin typeface="Times New Roman" panose="02020603050405020304" pitchFamily="18" charset="0"/>
              </a:rPr>
              <a:t>. The other component is typically a </a:t>
            </a:r>
            <a:r>
              <a:rPr lang="en-US" sz="2000" dirty="0">
                <a:latin typeface="Times New Roman" panose="02020603050405020304" pitchFamily="18" charset="0"/>
                <a:hlinkClick r:id="rId4">
                  <a:extLst>
                    <a:ext uri="{A12FA001-AC4F-418D-AE19-62706E023703}">
                      <ahyp:hlinkClr xmlns:ahyp="http://schemas.microsoft.com/office/drawing/2018/hyperlinkcolor" val="tx"/>
                    </a:ext>
                  </a:extLst>
                </a:hlinkClick>
              </a:rPr>
              <a:t>semi-crystalline</a:t>
            </a:r>
            <a:r>
              <a:rPr lang="en-US" sz="2000" dirty="0">
                <a:latin typeface="Times New Roman" panose="02020603050405020304" pitchFamily="18" charset="0"/>
              </a:rPr>
              <a:t> or </a:t>
            </a:r>
            <a:r>
              <a:rPr lang="en-US" sz="2000" dirty="0">
                <a:latin typeface="Times New Roman" panose="02020603050405020304" pitchFamily="18" charset="0"/>
                <a:hlinkClick r:id="rId5">
                  <a:extLst>
                    <a:ext uri="{A12FA001-AC4F-418D-AE19-62706E023703}">
                      <ahyp:hlinkClr xmlns:ahyp="http://schemas.microsoft.com/office/drawing/2018/hyperlinkcolor" val="tx"/>
                    </a:ext>
                  </a:extLst>
                </a:hlinkClick>
              </a:rPr>
              <a:t>glassy polymer</a:t>
            </a:r>
            <a:r>
              <a:rPr lang="en-US" sz="2000" dirty="0">
                <a:latin typeface="Times New Roman" panose="02020603050405020304" pitchFamily="18" charset="0"/>
              </a:rPr>
              <a:t>. These IPNs have completely thrown the idea of chemical crosslinks out the window and use physical crosslinks, like </a:t>
            </a:r>
            <a:r>
              <a:rPr lang="en-US" sz="2000" dirty="0">
                <a:latin typeface="Times New Roman" panose="02020603050405020304" pitchFamily="18" charset="0"/>
                <a:hlinkClick r:id="rId6">
                  <a:extLst>
                    <a:ext uri="{A12FA001-AC4F-418D-AE19-62706E023703}">
                      <ahyp:hlinkClr xmlns:ahyp="http://schemas.microsoft.com/office/drawing/2018/hyperlinkcolor" val="tx"/>
                    </a:ext>
                  </a:extLst>
                </a:hlinkClick>
              </a:rPr>
              <a:t>thermoplastic elastomers</a:t>
            </a:r>
            <a:r>
              <a:rPr lang="en-US" sz="2000" dirty="0">
                <a:latin typeface="Times New Roman" panose="02020603050405020304" pitchFamily="18" charset="0"/>
              </a:rPr>
              <a:t>. Typical physical crosslinks arise from ionic groups, crystallinity, or glassy domains. </a:t>
            </a:r>
            <a:endParaRPr lang="en-US" sz="2000" dirty="0"/>
          </a:p>
        </p:txBody>
      </p:sp>
      <p:sp>
        <p:nvSpPr>
          <p:cNvPr id="8" name="Rectangle 7">
            <a:extLst>
              <a:ext uri="{FF2B5EF4-FFF2-40B4-BE49-F238E27FC236}">
                <a16:creationId xmlns:a16="http://schemas.microsoft.com/office/drawing/2014/main" id="{416B3A3B-073D-4035-95D8-E5C284F891DE}"/>
              </a:ext>
            </a:extLst>
          </p:cNvPr>
          <p:cNvSpPr/>
          <p:nvPr/>
        </p:nvSpPr>
        <p:spPr>
          <a:xfrm>
            <a:off x="298513" y="2942049"/>
            <a:ext cx="11434715" cy="2862322"/>
          </a:xfrm>
          <a:prstGeom prst="rect">
            <a:avLst/>
          </a:prstGeom>
        </p:spPr>
        <p:txBody>
          <a:bodyPr wrap="square">
            <a:spAutoFit/>
          </a:bodyPr>
          <a:lstStyle/>
          <a:p>
            <a:pPr algn="justLow"/>
            <a:r>
              <a:rPr lang="en-US" sz="2000" dirty="0">
                <a:solidFill>
                  <a:srgbClr val="000000"/>
                </a:solidFill>
                <a:latin typeface="Times New Roman" panose="02020603050405020304" pitchFamily="18" charset="0"/>
              </a:rPr>
              <a:t>One of the problems with most IPNs is that they can't be molded after they are formed since they are thermosets. One way of getting around this problem is to use a latex IPN. These IPNs are formed by an </a:t>
            </a:r>
            <a:r>
              <a:rPr lang="en-US" sz="2000" dirty="0">
                <a:latin typeface="Times New Roman" panose="02020603050405020304" pitchFamily="18" charset="0"/>
                <a:hlinkClick r:id="rId7">
                  <a:extLst>
                    <a:ext uri="{A12FA001-AC4F-418D-AE19-62706E023703}">
                      <ahyp:hlinkClr xmlns:ahyp="http://schemas.microsoft.com/office/drawing/2018/hyperlinkcolor" val="tx"/>
                    </a:ext>
                  </a:extLst>
                </a:hlinkClick>
              </a:rPr>
              <a:t>emulsion</a:t>
            </a:r>
            <a:r>
              <a:rPr lang="en-US" sz="2000" dirty="0">
                <a:solidFill>
                  <a:srgbClr val="000000"/>
                </a:solidFill>
                <a:latin typeface="Times New Roman" panose="02020603050405020304" pitchFamily="18" charset="0"/>
              </a:rPr>
              <a:t> polymerization. The morphology of IPN depends upon how the IPN components are polymerized. Both monomers can be added at once, which will tend to give you a more uniform morphology in the particles (a simultaneous IPN formation). The monomers can also be added in stages. For instance monomer 1 can be polymerized to form a latex and monomer 2 can then be added (a sequential IPN formation). Depending on how fast monomer 2 diffuses into the latex, one can get either a homogeneous incorporation of the monomer into the latex or most of monomer 2 may react near the surface of the latex particle. If most of monomer 2 reacts near the surface, one has a core-shell morphology. </a:t>
            </a:r>
            <a:endParaRPr lang="en-US" sz="2000" dirty="0"/>
          </a:p>
        </p:txBody>
      </p:sp>
      <p:sp>
        <p:nvSpPr>
          <p:cNvPr id="9" name="Rectangle 8">
            <a:extLst>
              <a:ext uri="{FF2B5EF4-FFF2-40B4-BE49-F238E27FC236}">
                <a16:creationId xmlns:a16="http://schemas.microsoft.com/office/drawing/2014/main" id="{99668AC2-AFD3-487F-989C-B18CCA9D5013}"/>
              </a:ext>
            </a:extLst>
          </p:cNvPr>
          <p:cNvSpPr/>
          <p:nvPr/>
        </p:nvSpPr>
        <p:spPr>
          <a:xfrm>
            <a:off x="487050" y="2465406"/>
            <a:ext cx="5608947" cy="584775"/>
          </a:xfrm>
          <a:prstGeom prst="rect">
            <a:avLst/>
          </a:prstGeom>
        </p:spPr>
        <p:txBody>
          <a:bodyPr wrap="square">
            <a:spAutoFit/>
          </a:bodyPr>
          <a:lstStyle/>
          <a:p>
            <a:pPr lvl="0"/>
            <a:r>
              <a:rPr lang="en-US" sz="32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Latex IPNs</a:t>
            </a:r>
          </a:p>
        </p:txBody>
      </p:sp>
    </p:spTree>
    <p:extLst>
      <p:ext uri="{BB962C8B-B14F-4D97-AF65-F5344CB8AC3E}">
        <p14:creationId xmlns:p14="http://schemas.microsoft.com/office/powerpoint/2010/main" val="126164965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14</a:t>
            </a:fld>
            <a:endParaRPr lang="ar-IQ">
              <a:solidFill>
                <a:schemeClr val="tx1"/>
              </a:solidFill>
            </a:endParaRPr>
          </a:p>
        </p:txBody>
      </p:sp>
      <p:sp>
        <p:nvSpPr>
          <p:cNvPr id="6" name="Rectangle 5">
            <a:extLst>
              <a:ext uri="{FF2B5EF4-FFF2-40B4-BE49-F238E27FC236}">
                <a16:creationId xmlns:a16="http://schemas.microsoft.com/office/drawing/2014/main" id="{425B5D51-C8C1-4E38-87CC-15E2972AD0E3}"/>
              </a:ext>
            </a:extLst>
          </p:cNvPr>
          <p:cNvSpPr/>
          <p:nvPr/>
        </p:nvSpPr>
        <p:spPr>
          <a:xfrm>
            <a:off x="2469823" y="136525"/>
            <a:ext cx="7142371" cy="584775"/>
          </a:xfrm>
          <a:prstGeom prst="rect">
            <a:avLst/>
          </a:prstGeom>
        </p:spPr>
        <p:txBody>
          <a:bodyPr wrap="square">
            <a:spAutoFit/>
          </a:bodyPr>
          <a:lstStyle/>
          <a:p>
            <a:pPr lvl="0"/>
            <a:r>
              <a:rPr lang="en-US" sz="32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Smart alginate IPNs and semi-IPNs </a:t>
            </a:r>
          </a:p>
        </p:txBody>
      </p:sp>
      <p:sp>
        <p:nvSpPr>
          <p:cNvPr id="2" name="Rectangle 1">
            <a:extLst>
              <a:ext uri="{FF2B5EF4-FFF2-40B4-BE49-F238E27FC236}">
                <a16:creationId xmlns:a16="http://schemas.microsoft.com/office/drawing/2014/main" id="{3CC73AA5-E991-4762-AA43-37C13B73A4CA}"/>
              </a:ext>
            </a:extLst>
          </p:cNvPr>
          <p:cNvSpPr/>
          <p:nvPr/>
        </p:nvSpPr>
        <p:spPr>
          <a:xfrm>
            <a:off x="452487" y="1025622"/>
            <a:ext cx="10901313" cy="1938992"/>
          </a:xfrm>
          <a:prstGeom prst="rect">
            <a:avLst/>
          </a:prstGeom>
        </p:spPr>
        <p:txBody>
          <a:bodyPr wrap="square">
            <a:spAutoFit/>
          </a:bodyPr>
          <a:lstStyle/>
          <a:p>
            <a:pPr algn="justLow"/>
            <a:r>
              <a:rPr lang="en-US" sz="2000" dirty="0">
                <a:latin typeface="Times New Roman" panose="02020603050405020304" pitchFamily="18" charset="0"/>
                <a:cs typeface="Times New Roman" panose="02020603050405020304" pitchFamily="18" charset="0"/>
              </a:rPr>
              <a:t>Stimuli-responsive hydrogels have attracted great interest recently due to their potential application in the field of drug delivery, tissue engineering, and biosensors. These polymers are able to be responsive to a number of stimuli, such as temperature, pH, and electrical or magnetic field. Among these stimuli, pH and temperature are the most extensively studied because they are the two important parameters for the human body functions. Several smart IPNs and semi-IPNs </a:t>
            </a:r>
            <a:r>
              <a:rPr lang="en-US" sz="2000" dirty="0" err="1">
                <a:latin typeface="Times New Roman" panose="02020603050405020304" pitchFamily="18" charset="0"/>
                <a:cs typeface="Times New Roman" panose="02020603050405020304" pitchFamily="18" charset="0"/>
              </a:rPr>
              <a:t>Alg</a:t>
            </a:r>
            <a:r>
              <a:rPr lang="en-US" sz="2000" dirty="0">
                <a:latin typeface="Times New Roman" panose="02020603050405020304" pitchFamily="18" charset="0"/>
                <a:cs typeface="Times New Roman" panose="02020603050405020304" pitchFamily="18" charset="0"/>
              </a:rPr>
              <a:t>-based systems are reported in literature in the form of hydrogels, beads, or microspheres.</a:t>
            </a:r>
          </a:p>
        </p:txBody>
      </p:sp>
      <p:sp>
        <p:nvSpPr>
          <p:cNvPr id="4" name="Rectangle 3">
            <a:extLst>
              <a:ext uri="{FF2B5EF4-FFF2-40B4-BE49-F238E27FC236}">
                <a16:creationId xmlns:a16="http://schemas.microsoft.com/office/drawing/2014/main" id="{CC3F12B6-5965-4CE8-AC52-5E4E681822FF}"/>
              </a:ext>
            </a:extLst>
          </p:cNvPr>
          <p:cNvSpPr/>
          <p:nvPr/>
        </p:nvSpPr>
        <p:spPr>
          <a:xfrm>
            <a:off x="460340" y="3268937"/>
            <a:ext cx="11161335" cy="1323439"/>
          </a:xfrm>
          <a:prstGeom prst="rect">
            <a:avLst/>
          </a:prstGeom>
        </p:spPr>
        <p:txBody>
          <a:bodyPr wrap="square">
            <a:spAutoFit/>
          </a:bodyPr>
          <a:lstStyle/>
          <a:p>
            <a:pPr algn="justLow"/>
            <a:r>
              <a:rPr lang="en-US" sz="2000" dirty="0">
                <a:latin typeface="Times New Roman" panose="02020603050405020304" pitchFamily="18" charset="0"/>
                <a:cs typeface="Times New Roman" panose="02020603050405020304" pitchFamily="18" charset="0"/>
              </a:rPr>
              <a:t>Recently, </a:t>
            </a:r>
            <a:r>
              <a:rPr lang="en-US" sz="2000" dirty="0" err="1">
                <a:latin typeface="Times New Roman" panose="02020603050405020304" pitchFamily="18" charset="0"/>
                <a:cs typeface="Times New Roman" panose="02020603050405020304" pitchFamily="18" charset="0"/>
              </a:rPr>
              <a:t>Eswaramma</a:t>
            </a:r>
            <a:r>
              <a:rPr lang="en-US" sz="2000" dirty="0">
                <a:latin typeface="Times New Roman" panose="02020603050405020304" pitchFamily="18" charset="0"/>
                <a:cs typeface="Times New Roman" panose="02020603050405020304" pitchFamily="18" charset="0"/>
              </a:rPr>
              <a:t> et al. prepared dual responsive IPN microbeads composed of sodium </a:t>
            </a:r>
            <a:r>
              <a:rPr lang="en-US" sz="2000" dirty="0" err="1">
                <a:latin typeface="Times New Roman" panose="02020603050405020304" pitchFamily="18" charset="0"/>
                <a:cs typeface="Times New Roman" panose="02020603050405020304" pitchFamily="18" charset="0"/>
              </a:rPr>
              <a:t>Alg</a:t>
            </a:r>
            <a:r>
              <a:rPr lang="en-US" sz="2000" dirty="0">
                <a:latin typeface="Times New Roman" panose="02020603050405020304" pitchFamily="18" charset="0"/>
                <a:cs typeface="Times New Roman" panose="02020603050405020304" pitchFamily="18" charset="0"/>
              </a:rPr>
              <a:t> and modified guar gum. First, guar gum was modified by graft copolymerization using N-</a:t>
            </a:r>
            <a:r>
              <a:rPr lang="en-US" sz="2000" dirty="0" err="1">
                <a:latin typeface="Times New Roman" panose="02020603050405020304" pitchFamily="18" charset="0"/>
                <a:cs typeface="Times New Roman" panose="02020603050405020304" pitchFamily="18" charset="0"/>
              </a:rPr>
              <a:t>vinylcaprolactam</a:t>
            </a:r>
            <a:r>
              <a:rPr lang="en-US" sz="2000" dirty="0">
                <a:latin typeface="Times New Roman" panose="02020603050405020304" pitchFamily="18" charset="0"/>
                <a:cs typeface="Times New Roman" panose="02020603050405020304" pitchFamily="18" charset="0"/>
              </a:rPr>
              <a:t> (GG-g-PNVCL) and then IPN hydrogel microbeads of sodium </a:t>
            </a:r>
            <a:r>
              <a:rPr lang="en-US" sz="2000" dirty="0" err="1">
                <a:latin typeface="Times New Roman" panose="02020603050405020304" pitchFamily="18" charset="0"/>
                <a:cs typeface="Times New Roman" panose="02020603050405020304" pitchFamily="18" charset="0"/>
              </a:rPr>
              <a:t>Alg</a:t>
            </a:r>
            <a:r>
              <a:rPr lang="en-US" sz="2000" dirty="0">
                <a:latin typeface="Times New Roman" panose="02020603050405020304" pitchFamily="18" charset="0"/>
                <a:cs typeface="Times New Roman" panose="02020603050405020304" pitchFamily="18" charset="0"/>
              </a:rPr>
              <a:t> and GG-</a:t>
            </a:r>
            <a:r>
              <a:rPr lang="en-US" sz="2000" dirty="0" err="1">
                <a:latin typeface="Times New Roman" panose="02020603050405020304" pitchFamily="18" charset="0"/>
                <a:cs typeface="Times New Roman" panose="02020603050405020304" pitchFamily="18" charset="0"/>
              </a:rPr>
              <a:t>gPNVCL</a:t>
            </a:r>
            <a:r>
              <a:rPr lang="en-US" sz="2000" dirty="0">
                <a:latin typeface="Times New Roman" panose="02020603050405020304" pitchFamily="18" charset="0"/>
                <a:cs typeface="Times New Roman" panose="02020603050405020304" pitchFamily="18" charset="0"/>
              </a:rPr>
              <a:t> were prepared by water-in-oil emulsion cross-linking method using GA as cross-linker. </a:t>
            </a:r>
          </a:p>
        </p:txBody>
      </p:sp>
    </p:spTree>
    <p:extLst>
      <p:ext uri="{BB962C8B-B14F-4D97-AF65-F5344CB8AC3E}">
        <p14:creationId xmlns:p14="http://schemas.microsoft.com/office/powerpoint/2010/main" val="274428292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15</a:t>
            </a:fld>
            <a:endParaRPr lang="ar-IQ">
              <a:solidFill>
                <a:schemeClr val="tx1"/>
              </a:solidFill>
            </a:endParaRPr>
          </a:p>
        </p:txBody>
      </p:sp>
      <p:pic>
        <p:nvPicPr>
          <p:cNvPr id="5" name="Picture 4">
            <a:extLst>
              <a:ext uri="{FF2B5EF4-FFF2-40B4-BE49-F238E27FC236}">
                <a16:creationId xmlns:a16="http://schemas.microsoft.com/office/drawing/2014/main" id="{F58E2B4B-5378-4615-9FC6-F7B019DC37F0}"/>
              </a:ext>
            </a:extLst>
          </p:cNvPr>
          <p:cNvPicPr>
            <a:picLocks noChangeAspect="1"/>
          </p:cNvPicPr>
          <p:nvPr/>
        </p:nvPicPr>
        <p:blipFill>
          <a:blip r:embed="rId2"/>
          <a:stretch>
            <a:fillRect/>
          </a:stretch>
        </p:blipFill>
        <p:spPr>
          <a:xfrm>
            <a:off x="4060173" y="68409"/>
            <a:ext cx="5244083" cy="6550631"/>
          </a:xfrm>
          <a:prstGeom prst="rect">
            <a:avLst/>
          </a:prstGeom>
        </p:spPr>
      </p:pic>
    </p:spTree>
    <p:extLst>
      <p:ext uri="{BB962C8B-B14F-4D97-AF65-F5344CB8AC3E}">
        <p14:creationId xmlns:p14="http://schemas.microsoft.com/office/powerpoint/2010/main" val="330088631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16</a:t>
            </a:fld>
            <a:endParaRPr lang="ar-IQ">
              <a:solidFill>
                <a:schemeClr val="tx1"/>
              </a:solidFill>
            </a:endParaRPr>
          </a:p>
        </p:txBody>
      </p:sp>
      <p:sp>
        <p:nvSpPr>
          <p:cNvPr id="6" name="Rectangle 5">
            <a:extLst>
              <a:ext uri="{FF2B5EF4-FFF2-40B4-BE49-F238E27FC236}">
                <a16:creationId xmlns:a16="http://schemas.microsoft.com/office/drawing/2014/main" id="{998D4BAC-73A2-4A26-99A7-4B56C8E0B2BC}"/>
              </a:ext>
            </a:extLst>
          </p:cNvPr>
          <p:cNvSpPr/>
          <p:nvPr/>
        </p:nvSpPr>
        <p:spPr>
          <a:xfrm>
            <a:off x="2055043" y="136525"/>
            <a:ext cx="8493551" cy="584775"/>
          </a:xfrm>
          <a:prstGeom prst="rect">
            <a:avLst/>
          </a:prstGeom>
        </p:spPr>
        <p:txBody>
          <a:bodyPr wrap="square">
            <a:spAutoFit/>
          </a:bodyPr>
          <a:lstStyle/>
          <a:p>
            <a:pPr lvl="0"/>
            <a:r>
              <a:rPr lang="en-US" sz="32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 Chitosan-based IPNs semi-IPNs hydrogels</a:t>
            </a:r>
          </a:p>
        </p:txBody>
      </p:sp>
      <p:sp>
        <p:nvSpPr>
          <p:cNvPr id="2" name="Rectangle 1">
            <a:extLst>
              <a:ext uri="{FF2B5EF4-FFF2-40B4-BE49-F238E27FC236}">
                <a16:creationId xmlns:a16="http://schemas.microsoft.com/office/drawing/2014/main" id="{2C29BD5C-C1E2-49FD-AC6E-D85304EE3441}"/>
              </a:ext>
            </a:extLst>
          </p:cNvPr>
          <p:cNvSpPr/>
          <p:nvPr/>
        </p:nvSpPr>
        <p:spPr>
          <a:xfrm>
            <a:off x="433634" y="1031938"/>
            <a:ext cx="11265030" cy="5011949"/>
          </a:xfrm>
          <a:prstGeom prst="rect">
            <a:avLst/>
          </a:prstGeom>
        </p:spPr>
        <p:txBody>
          <a:bodyPr wrap="square">
            <a:spAutoFit/>
          </a:bodyPr>
          <a:lstStyle/>
          <a:p>
            <a:pPr algn="justLow">
              <a:lnSpc>
                <a:spcPct val="150000"/>
              </a:lnSpc>
            </a:pPr>
            <a:r>
              <a:rPr lang="en-US" sz="2400" dirty="0">
                <a:latin typeface="Times New Roman" panose="02020603050405020304" pitchFamily="18" charset="0"/>
                <a:cs typeface="Times New Roman" panose="02020603050405020304" pitchFamily="18" charset="0"/>
              </a:rPr>
              <a:t>Many papers describe the development of IPN and semi-IPN based on unmodified CH combined with different polymers , Sampath et al. (2017) used nanocellulose, CH, and GA for the formation of a semi-IPN network. First, cellulose nanocrystals (CNCs) were extracted from microcrystalline cellulose via sulfuric acid hydrolysis. Then these nanocrystals were homogenized through ultrasonication and CH was added and cross-linked with GA to form Schiff base linkages.</a:t>
            </a:r>
          </a:p>
          <a:p>
            <a:pPr algn="justLow">
              <a:lnSpc>
                <a:spcPct val="150000"/>
              </a:lnSpc>
            </a:pPr>
            <a:r>
              <a:rPr lang="en-US" sz="2400" dirty="0">
                <a:latin typeface="Times New Roman" panose="02020603050405020304" pitchFamily="18" charset="0"/>
                <a:cs typeface="Times New Roman" panose="02020603050405020304" pitchFamily="18" charset="0"/>
              </a:rPr>
              <a:t>The addition of CNCs (up to 2.5%) to CH hydrogels improved the maximum compression of </a:t>
            </a:r>
            <a:r>
              <a:rPr lang="en-US" sz="2400" dirty="0" err="1">
                <a:latin typeface="Times New Roman" panose="02020603050405020304" pitchFamily="18" charset="0"/>
                <a:cs typeface="Times New Roman" panose="02020603050405020304" pitchFamily="18" charset="0"/>
              </a:rPr>
              <a:t>thenetworks</a:t>
            </a:r>
            <a:r>
              <a:rPr lang="en-US" sz="2400" dirty="0">
                <a:latin typeface="Times New Roman" panose="02020603050405020304" pitchFamily="18" charset="0"/>
                <a:cs typeface="Times New Roman" panose="02020603050405020304" pitchFamily="18" charset="0"/>
              </a:rPr>
              <a:t> and led to the formation of a semi-IPN with several potential applications in the field of tissue engineering, pharmaceuticals, and drug delivery.</a:t>
            </a:r>
          </a:p>
        </p:txBody>
      </p:sp>
    </p:spTree>
    <p:extLst>
      <p:ext uri="{BB962C8B-B14F-4D97-AF65-F5344CB8AC3E}">
        <p14:creationId xmlns:p14="http://schemas.microsoft.com/office/powerpoint/2010/main" val="368717258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17</a:t>
            </a:fld>
            <a:endParaRPr lang="ar-IQ">
              <a:solidFill>
                <a:schemeClr val="tx1"/>
              </a:solidFill>
            </a:endParaRPr>
          </a:p>
        </p:txBody>
      </p:sp>
      <p:pic>
        <p:nvPicPr>
          <p:cNvPr id="4" name="Picture 3">
            <a:extLst>
              <a:ext uri="{FF2B5EF4-FFF2-40B4-BE49-F238E27FC236}">
                <a16:creationId xmlns:a16="http://schemas.microsoft.com/office/drawing/2014/main" id="{A08F4CF3-39A7-48EC-9A68-0E67FCA13CB5}"/>
              </a:ext>
            </a:extLst>
          </p:cNvPr>
          <p:cNvPicPr>
            <a:picLocks noChangeAspect="1"/>
          </p:cNvPicPr>
          <p:nvPr/>
        </p:nvPicPr>
        <p:blipFill>
          <a:blip r:embed="rId2"/>
          <a:stretch>
            <a:fillRect/>
          </a:stretch>
        </p:blipFill>
        <p:spPr>
          <a:xfrm>
            <a:off x="3930193" y="136525"/>
            <a:ext cx="7098383" cy="6578321"/>
          </a:xfrm>
          <a:prstGeom prst="rect">
            <a:avLst/>
          </a:prstGeom>
        </p:spPr>
      </p:pic>
      <p:sp>
        <p:nvSpPr>
          <p:cNvPr id="5" name="Rectangle 4">
            <a:extLst>
              <a:ext uri="{FF2B5EF4-FFF2-40B4-BE49-F238E27FC236}">
                <a16:creationId xmlns:a16="http://schemas.microsoft.com/office/drawing/2014/main" id="{DE5E2D38-C969-43F7-A8EB-C0F11C194A14}"/>
              </a:ext>
            </a:extLst>
          </p:cNvPr>
          <p:cNvSpPr/>
          <p:nvPr/>
        </p:nvSpPr>
        <p:spPr>
          <a:xfrm>
            <a:off x="158989" y="2783615"/>
            <a:ext cx="4026664"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schematic representation of the steps for the formation of CNC-chitosan hydrogel: </a:t>
            </a:r>
          </a:p>
          <a:p>
            <a:r>
              <a:rPr lang="en-US" dirty="0">
                <a:latin typeface="Times New Roman" panose="02020603050405020304" pitchFamily="18" charset="0"/>
                <a:cs typeface="Times New Roman" panose="02020603050405020304" pitchFamily="18" charset="0"/>
              </a:rPr>
              <a:t>crosslinking process of chitosan with glutaraldehyde (a); </a:t>
            </a:r>
          </a:p>
          <a:p>
            <a:r>
              <a:rPr lang="en-US" dirty="0">
                <a:latin typeface="Times New Roman" panose="02020603050405020304" pitchFamily="18" charset="0"/>
                <a:cs typeface="Times New Roman" panose="02020603050405020304" pitchFamily="18" charset="0"/>
              </a:rPr>
              <a:t>proposed mechanism for the formation of semi- interpenetrating polymer network hydrogel (b).</a:t>
            </a:r>
          </a:p>
        </p:txBody>
      </p:sp>
    </p:spTree>
    <p:extLst>
      <p:ext uri="{BB962C8B-B14F-4D97-AF65-F5344CB8AC3E}">
        <p14:creationId xmlns:p14="http://schemas.microsoft.com/office/powerpoint/2010/main" val="375453267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18</a:t>
            </a:fld>
            <a:endParaRPr lang="ar-IQ">
              <a:solidFill>
                <a:schemeClr val="tx1"/>
              </a:solidFill>
            </a:endParaRPr>
          </a:p>
        </p:txBody>
      </p:sp>
      <p:sp>
        <p:nvSpPr>
          <p:cNvPr id="6" name="Rectangle 5">
            <a:extLst>
              <a:ext uri="{FF2B5EF4-FFF2-40B4-BE49-F238E27FC236}">
                <a16:creationId xmlns:a16="http://schemas.microsoft.com/office/drawing/2014/main" id="{998D4BAC-73A2-4A26-99A7-4B56C8E0B2BC}"/>
              </a:ext>
            </a:extLst>
          </p:cNvPr>
          <p:cNvSpPr/>
          <p:nvPr/>
        </p:nvSpPr>
        <p:spPr>
          <a:xfrm>
            <a:off x="2055043" y="136525"/>
            <a:ext cx="8493551" cy="584775"/>
          </a:xfrm>
          <a:prstGeom prst="rect">
            <a:avLst/>
          </a:prstGeom>
        </p:spPr>
        <p:txBody>
          <a:bodyPr wrap="square">
            <a:spAutoFit/>
          </a:bodyPr>
          <a:lstStyle/>
          <a:p>
            <a:pPr lvl="0"/>
            <a:r>
              <a:rPr lang="en-US" sz="32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  Applications of IPNs and semi-IPNs gels</a:t>
            </a:r>
          </a:p>
        </p:txBody>
      </p:sp>
      <p:sp>
        <p:nvSpPr>
          <p:cNvPr id="4" name="Rectangle 3">
            <a:extLst>
              <a:ext uri="{FF2B5EF4-FFF2-40B4-BE49-F238E27FC236}">
                <a16:creationId xmlns:a16="http://schemas.microsoft.com/office/drawing/2014/main" id="{1A60F783-3BCC-498D-A803-62D928B15FB0}"/>
              </a:ext>
            </a:extLst>
          </p:cNvPr>
          <p:cNvSpPr/>
          <p:nvPr/>
        </p:nvSpPr>
        <p:spPr>
          <a:xfrm>
            <a:off x="223495" y="946256"/>
            <a:ext cx="6715812" cy="5576976"/>
          </a:xfrm>
          <a:prstGeom prst="rect">
            <a:avLst/>
          </a:prstGeom>
        </p:spPr>
        <p:txBody>
          <a:bodyPr wrap="square">
            <a:spAutoFit/>
          </a:bodyPr>
          <a:lstStyle/>
          <a:p>
            <a:pPr algn="justLow">
              <a:lnSpc>
                <a:spcPct val="150000"/>
              </a:lnSpc>
            </a:pPr>
            <a:r>
              <a:rPr lang="en-US" sz="2000" dirty="0">
                <a:latin typeface="Times New Roman" panose="02020603050405020304" pitchFamily="18" charset="0"/>
                <a:cs typeface="Times New Roman" panose="02020603050405020304" pitchFamily="18" charset="0"/>
              </a:rPr>
              <a:t>The patent literature reveals that there are many products based on IPNs and semi IPNs systems, including adhesive, optically smooth surfaces, damping materials, and ion exchange resins. However, drug delivery and tissue engineering are two of the growing and interesting fields in which IPNs and semi-IPNs are widely used. The increasing interest in these materials is mainly due to the possibility of improving the mechanical properties of the single components by combining different kinds of natural and synthetic polymers, sterilization of the resulting networks because of the thermal stability of these materials compared with other types of hydrogels and a switch from laboratory to large-scale production</a:t>
            </a:r>
          </a:p>
        </p:txBody>
      </p:sp>
      <p:pic>
        <p:nvPicPr>
          <p:cNvPr id="2" name="Picture 1">
            <a:extLst>
              <a:ext uri="{FF2B5EF4-FFF2-40B4-BE49-F238E27FC236}">
                <a16:creationId xmlns:a16="http://schemas.microsoft.com/office/drawing/2014/main" id="{A33715F3-0D1F-4BDF-823A-365109428A74}"/>
              </a:ext>
            </a:extLst>
          </p:cNvPr>
          <p:cNvPicPr>
            <a:picLocks noChangeAspect="1"/>
          </p:cNvPicPr>
          <p:nvPr/>
        </p:nvPicPr>
        <p:blipFill>
          <a:blip r:embed="rId2"/>
          <a:stretch>
            <a:fillRect/>
          </a:stretch>
        </p:blipFill>
        <p:spPr>
          <a:xfrm>
            <a:off x="7048206" y="1271256"/>
            <a:ext cx="4926977" cy="4926977"/>
          </a:xfrm>
          <a:prstGeom prst="rect">
            <a:avLst/>
          </a:prstGeom>
        </p:spPr>
      </p:pic>
    </p:spTree>
    <p:extLst>
      <p:ext uri="{BB962C8B-B14F-4D97-AF65-F5344CB8AC3E}">
        <p14:creationId xmlns:p14="http://schemas.microsoft.com/office/powerpoint/2010/main" val="175450126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19</a:t>
            </a:fld>
            <a:endParaRPr lang="ar-IQ">
              <a:solidFill>
                <a:schemeClr val="tx1"/>
              </a:solidFill>
            </a:endParaRPr>
          </a:p>
        </p:txBody>
      </p:sp>
      <p:pic>
        <p:nvPicPr>
          <p:cNvPr id="2" name="Picture 1">
            <a:extLst>
              <a:ext uri="{FF2B5EF4-FFF2-40B4-BE49-F238E27FC236}">
                <a16:creationId xmlns:a16="http://schemas.microsoft.com/office/drawing/2014/main" id="{95C02BDB-F877-4429-9506-ADA77D0BCACA}"/>
              </a:ext>
            </a:extLst>
          </p:cNvPr>
          <p:cNvPicPr>
            <a:picLocks noChangeAspect="1"/>
          </p:cNvPicPr>
          <p:nvPr/>
        </p:nvPicPr>
        <p:blipFill rotWithShape="1">
          <a:blip r:embed="rId2"/>
          <a:srcRect t="998" r="1369"/>
          <a:stretch/>
        </p:blipFill>
        <p:spPr>
          <a:xfrm>
            <a:off x="4238215" y="0"/>
            <a:ext cx="4981199" cy="6859450"/>
          </a:xfrm>
          <a:prstGeom prst="rect">
            <a:avLst/>
          </a:prstGeom>
        </p:spPr>
      </p:pic>
    </p:spTree>
    <p:extLst>
      <p:ext uri="{BB962C8B-B14F-4D97-AF65-F5344CB8AC3E}">
        <p14:creationId xmlns:p14="http://schemas.microsoft.com/office/powerpoint/2010/main" val="9568081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2</a:t>
            </a:fld>
            <a:endParaRPr lang="ar-IQ">
              <a:solidFill>
                <a:schemeClr val="tx1"/>
              </a:solidFill>
            </a:endParaRPr>
          </a:p>
        </p:txBody>
      </p:sp>
      <p:sp>
        <p:nvSpPr>
          <p:cNvPr id="5" name="Rectangle 4">
            <a:extLst>
              <a:ext uri="{FF2B5EF4-FFF2-40B4-BE49-F238E27FC236}">
                <a16:creationId xmlns:a16="http://schemas.microsoft.com/office/drawing/2014/main" id="{CF800A27-BBCF-4F22-927D-6A49BAD65406}"/>
              </a:ext>
            </a:extLst>
          </p:cNvPr>
          <p:cNvSpPr/>
          <p:nvPr/>
        </p:nvSpPr>
        <p:spPr>
          <a:xfrm>
            <a:off x="1414022" y="135503"/>
            <a:ext cx="10083532" cy="523220"/>
          </a:xfrm>
          <a:prstGeom prst="rect">
            <a:avLst/>
          </a:prstGeom>
        </p:spPr>
        <p:txBody>
          <a:bodyPr wrap="square">
            <a:spAutoFit/>
          </a:bodyPr>
          <a:lstStyle/>
          <a:p>
            <a:pPr lvl="0"/>
            <a:r>
              <a:rPr lang="en-US" sz="28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INTERPENETRATINC POLYMER NETWORKS (IPNs) </a:t>
            </a:r>
          </a:p>
        </p:txBody>
      </p:sp>
      <p:sp>
        <p:nvSpPr>
          <p:cNvPr id="6" name="Rectangle 5">
            <a:extLst>
              <a:ext uri="{FF2B5EF4-FFF2-40B4-BE49-F238E27FC236}">
                <a16:creationId xmlns:a16="http://schemas.microsoft.com/office/drawing/2014/main" id="{EC2F9EE5-5167-4B70-9B60-617A5B4A7BB5}"/>
              </a:ext>
            </a:extLst>
          </p:cNvPr>
          <p:cNvSpPr/>
          <p:nvPr/>
        </p:nvSpPr>
        <p:spPr>
          <a:xfrm>
            <a:off x="443060" y="3465710"/>
            <a:ext cx="11387579" cy="3268652"/>
          </a:xfrm>
          <a:prstGeom prst="rect">
            <a:avLst/>
          </a:prstGeom>
        </p:spPr>
        <p:txBody>
          <a:bodyPr wrap="square">
            <a:spAutoFit/>
          </a:bodyPr>
          <a:lstStyle/>
          <a:p>
            <a:pPr algn="justLow">
              <a:lnSpc>
                <a:spcPct val="150000"/>
              </a:lnSpc>
            </a:pP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INTERPENETRATINC POLYMER NETWORKS (IPNs)</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are deﬁned as a combination of two or more polymers in network form that are synthesized in juxtaposition. Thus, there is some type of “interpenetration.” However, the term interpenetrating polymer network was coined before current aspects of phase separation and morphology were understood. Now we know that most IPNs do not inter-penetrate on a molecular scale; they may, however, form ﬁnely divided phases of only tens of nanometers in size. Many IPNs exhibit dual phase continuity, which means that two or more polymers in the system from phases that are continuous on a macroscopic scale.</a:t>
            </a:r>
          </a:p>
        </p:txBody>
      </p:sp>
      <p:sp>
        <p:nvSpPr>
          <p:cNvPr id="10" name="Rectangle 9">
            <a:extLst>
              <a:ext uri="{FF2B5EF4-FFF2-40B4-BE49-F238E27FC236}">
                <a16:creationId xmlns:a16="http://schemas.microsoft.com/office/drawing/2014/main" id="{F45A83B7-A09A-4241-9B0B-4CB8B9DAA118}"/>
              </a:ext>
            </a:extLst>
          </p:cNvPr>
          <p:cNvSpPr/>
          <p:nvPr/>
        </p:nvSpPr>
        <p:spPr>
          <a:xfrm>
            <a:off x="443060" y="658723"/>
            <a:ext cx="11462994" cy="2806987"/>
          </a:xfrm>
          <a:prstGeom prst="rect">
            <a:avLst/>
          </a:prstGeom>
        </p:spPr>
        <p:txBody>
          <a:bodyPr wrap="square">
            <a:spAutoFit/>
          </a:bodyPr>
          <a:lstStyle/>
          <a:p>
            <a:pPr algn="justLow">
              <a:lnSpc>
                <a:spcPct val="150000"/>
              </a:lnSpc>
            </a:pPr>
            <a:r>
              <a:rPr lang="en-US" sz="2000" dirty="0">
                <a:latin typeface="Times New Roman" panose="02020603050405020304" pitchFamily="18" charset="0"/>
                <a:cs typeface="Times New Roman" panose="02020603050405020304" pitchFamily="18" charset="0"/>
              </a:rPr>
              <a:t>The IPNs may be considered belonging to the class of polymer blends. Polymer blends are systems containing two or more polymer components, which may be classified into two categories: mechanical blends in which no chemical bonds are formed between the two polymers and graft copolymers containing primary bonds between the polymeric components. Graft copolymers are further divided into subclasses according to the presence or absence of cross-linking between the components. Particularly, when both polymers are cross-linked, the resulting materials are known as </a:t>
            </a:r>
            <a:r>
              <a:rPr lang="en-US" sz="2000" b="1" dirty="0">
                <a:highlight>
                  <a:srgbClr val="FFFF00"/>
                </a:highlight>
                <a:latin typeface="Times New Roman" panose="02020603050405020304" pitchFamily="18" charset="0"/>
                <a:cs typeface="Times New Roman" panose="02020603050405020304" pitchFamily="18" charset="0"/>
              </a:rPr>
              <a:t>“interpenetrating polymer networks,” IPNs</a:t>
            </a:r>
            <a:r>
              <a:rPr lang="en-US" sz="2000" dirty="0">
                <a:highlight>
                  <a:srgbClr val="FFFF00"/>
                </a:highligh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548577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64E98A-C957-41E0-A72D-C86FB1C098A4}"/>
              </a:ext>
            </a:extLst>
          </p:cNvPr>
          <p:cNvSpPr>
            <a:spLocks noGrp="1"/>
          </p:cNvSpPr>
          <p:nvPr>
            <p:ph type="sldNum" sz="quarter" idx="12"/>
          </p:nvPr>
        </p:nvSpPr>
        <p:spPr/>
        <p:txBody>
          <a:bodyPr/>
          <a:lstStyle/>
          <a:p>
            <a:fld id="{436E03F8-AC44-4307-89BE-D7352153EB61}" type="slidenum">
              <a:rPr lang="ar-IQ" smtClean="0"/>
              <a:t>20</a:t>
            </a:fld>
            <a:endParaRPr lang="ar-IQ"/>
          </a:p>
        </p:txBody>
      </p:sp>
      <p:sp>
        <p:nvSpPr>
          <p:cNvPr id="7" name="TextBox 6">
            <a:extLst>
              <a:ext uri="{FF2B5EF4-FFF2-40B4-BE49-F238E27FC236}">
                <a16:creationId xmlns:a16="http://schemas.microsoft.com/office/drawing/2014/main" id="{5540F188-5F73-4F9B-A5E7-4E4335CDBDC9}"/>
              </a:ext>
            </a:extLst>
          </p:cNvPr>
          <p:cNvSpPr txBox="1"/>
          <p:nvPr/>
        </p:nvSpPr>
        <p:spPr>
          <a:xfrm>
            <a:off x="3103879" y="2603404"/>
            <a:ext cx="6120680" cy="1107996"/>
          </a:xfrm>
          <a:prstGeom prst="rect">
            <a:avLst/>
          </a:prstGeom>
          <a:noFill/>
        </p:spPr>
        <p:txBody>
          <a:bodyPr wrap="square" rtlCol="0">
            <a:spAutoFit/>
          </a:bodyPr>
          <a:lstStyle/>
          <a:p>
            <a:pPr algn="ctr"/>
            <a:r>
              <a:rPr lang="en-US" sz="6600" b="1" dirty="0">
                <a:ln w="9525">
                  <a:solidFill>
                    <a:schemeClr val="bg1"/>
                  </a:solidFill>
                  <a:prstDash val="solid"/>
                </a:ln>
                <a:solidFill>
                  <a:schemeClr val="accent5">
                    <a:lumMod val="75000"/>
                  </a:schemeClr>
                </a:solidFill>
                <a:effectLst>
                  <a:outerShdw blurRad="38100" dist="38100" dir="2700000" algn="tl">
                    <a:srgbClr val="000000">
                      <a:alpha val="43137"/>
                    </a:srgbClr>
                  </a:outerShdw>
                </a:effectLst>
                <a:latin typeface="Algerian" panose="04020705040A02060702" pitchFamily="82" charset="0"/>
              </a:rPr>
              <a:t>Thank You</a:t>
            </a:r>
          </a:p>
        </p:txBody>
      </p:sp>
    </p:spTree>
    <p:extLst>
      <p:ext uri="{BB962C8B-B14F-4D97-AF65-F5344CB8AC3E}">
        <p14:creationId xmlns:p14="http://schemas.microsoft.com/office/powerpoint/2010/main" val="9965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3</a:t>
            </a:fld>
            <a:endParaRPr lang="ar-IQ">
              <a:solidFill>
                <a:schemeClr val="tx1"/>
              </a:solidFill>
            </a:endParaRPr>
          </a:p>
        </p:txBody>
      </p:sp>
      <p:sp>
        <p:nvSpPr>
          <p:cNvPr id="5" name="Rectangle 4">
            <a:extLst>
              <a:ext uri="{FF2B5EF4-FFF2-40B4-BE49-F238E27FC236}">
                <a16:creationId xmlns:a16="http://schemas.microsoft.com/office/drawing/2014/main" id="{CF800A27-BBCF-4F22-927D-6A49BAD65406}"/>
              </a:ext>
            </a:extLst>
          </p:cNvPr>
          <p:cNvSpPr/>
          <p:nvPr/>
        </p:nvSpPr>
        <p:spPr>
          <a:xfrm>
            <a:off x="1414022" y="135503"/>
            <a:ext cx="10083532" cy="523220"/>
          </a:xfrm>
          <a:prstGeom prst="rect">
            <a:avLst/>
          </a:prstGeom>
        </p:spPr>
        <p:txBody>
          <a:bodyPr wrap="square">
            <a:spAutoFit/>
          </a:bodyPr>
          <a:lstStyle/>
          <a:p>
            <a:pPr lvl="0"/>
            <a:r>
              <a:rPr lang="en-US" sz="28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INTERPENETRATINC POLYMER NETWORKS (IPNs) </a:t>
            </a:r>
          </a:p>
        </p:txBody>
      </p:sp>
      <p:sp>
        <p:nvSpPr>
          <p:cNvPr id="6" name="Rectangle 5">
            <a:extLst>
              <a:ext uri="{FF2B5EF4-FFF2-40B4-BE49-F238E27FC236}">
                <a16:creationId xmlns:a16="http://schemas.microsoft.com/office/drawing/2014/main" id="{EC2F9EE5-5167-4B70-9B60-617A5B4A7BB5}"/>
              </a:ext>
            </a:extLst>
          </p:cNvPr>
          <p:cNvSpPr/>
          <p:nvPr/>
        </p:nvSpPr>
        <p:spPr>
          <a:xfrm>
            <a:off x="402210" y="933885"/>
            <a:ext cx="11387579" cy="5335115"/>
          </a:xfrm>
          <a:prstGeom prst="rect">
            <a:avLst/>
          </a:prstGeom>
        </p:spPr>
        <p:txBody>
          <a:bodyPr wrap="square">
            <a:spAutoFit/>
          </a:bodyPr>
          <a:lstStyle/>
          <a:p>
            <a:pPr algn="justLow">
              <a:lnSpc>
                <a:spcPct val="150000"/>
              </a:lnSpc>
            </a:pPr>
            <a:r>
              <a:rPr lang="en-US" sz="2400" dirty="0">
                <a:highlight>
                  <a:srgbClr val="FFFF00"/>
                </a:highlight>
                <a:latin typeface="Times New Roman" panose="02020603050405020304" pitchFamily="18" charset="0"/>
                <a:cs typeface="Times New Roman" panose="02020603050405020304" pitchFamily="18" charset="0"/>
              </a:rPr>
              <a:t>When two or more polymers are mixed, the resulting composition can be called a multicomponent polymer material. </a:t>
            </a:r>
          </a:p>
          <a:p>
            <a:pPr algn="justLow">
              <a:lnSpc>
                <a:spcPct val="150000"/>
              </a:lnSpc>
            </a:pPr>
            <a:r>
              <a:rPr lang="en-US" sz="2400" b="1" dirty="0">
                <a:solidFill>
                  <a:srgbClr val="FF0000"/>
                </a:solidFill>
                <a:latin typeface="Times New Roman" panose="02020603050405020304" pitchFamily="18" charset="0"/>
                <a:cs typeface="Times New Roman" panose="02020603050405020304" pitchFamily="18" charset="0"/>
              </a:rPr>
              <a:t>There are several ways to mix two kinds of polymer molecules:</a:t>
            </a:r>
            <a:endParaRPr lang="en-US" sz="2400" dirty="0">
              <a:latin typeface="Times New Roman" panose="02020603050405020304" pitchFamily="18" charset="0"/>
              <a:cs typeface="Times New Roman" panose="02020603050405020304" pitchFamily="18" charset="0"/>
            </a:endParaRPr>
          </a:p>
          <a:p>
            <a:pPr marL="342900" indent="-342900" algn="justLow">
              <a:lnSpc>
                <a:spcPct val="2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Simple mixing, as in an extruder, results in a polymer blend. </a:t>
            </a:r>
          </a:p>
          <a:p>
            <a:pPr marL="342900" indent="-342900" algn="justLow">
              <a:lnSpc>
                <a:spcPct val="2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If the chains are bonded together, graft or block copolymers result</a:t>
            </a:r>
          </a:p>
          <a:p>
            <a:pPr marL="342900" indent="-342900" algn="justLow">
              <a:lnSpc>
                <a:spcPct val="2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Bonding between some portion of the backbone of polymer I and the end of polymer II, the result is called a graft copolymer</a:t>
            </a:r>
          </a:p>
          <a:p>
            <a:pPr marL="342900" indent="-342900" algn="justLow">
              <a:lnSpc>
                <a:spcPct val="2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Chains bonded end to end result in block copolymers.</a:t>
            </a:r>
          </a:p>
        </p:txBody>
      </p:sp>
    </p:spTree>
    <p:extLst>
      <p:ext uri="{BB962C8B-B14F-4D97-AF65-F5344CB8AC3E}">
        <p14:creationId xmlns:p14="http://schemas.microsoft.com/office/powerpoint/2010/main" val="415396567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7B1736-568B-4378-874A-D31C98C4970A}"/>
              </a:ext>
            </a:extLst>
          </p:cNvPr>
          <p:cNvPicPr>
            <a:picLocks noChangeAspect="1"/>
          </p:cNvPicPr>
          <p:nvPr/>
        </p:nvPicPr>
        <p:blipFill>
          <a:blip r:embed="rId2"/>
          <a:stretch>
            <a:fillRect/>
          </a:stretch>
        </p:blipFill>
        <p:spPr>
          <a:xfrm>
            <a:off x="6005026" y="547933"/>
            <a:ext cx="5976442" cy="5985004"/>
          </a:xfrm>
          <a:prstGeom prst="rect">
            <a:avLst/>
          </a:prstGeom>
        </p:spPr>
      </p:pic>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4</a:t>
            </a:fld>
            <a:endParaRPr lang="ar-IQ">
              <a:solidFill>
                <a:schemeClr val="tx1"/>
              </a:solidFill>
            </a:endParaRPr>
          </a:p>
        </p:txBody>
      </p:sp>
      <p:sp>
        <p:nvSpPr>
          <p:cNvPr id="5" name="Rectangle 4">
            <a:extLst>
              <a:ext uri="{FF2B5EF4-FFF2-40B4-BE49-F238E27FC236}">
                <a16:creationId xmlns:a16="http://schemas.microsoft.com/office/drawing/2014/main" id="{CF800A27-BBCF-4F22-927D-6A49BAD65406}"/>
              </a:ext>
            </a:extLst>
          </p:cNvPr>
          <p:cNvSpPr/>
          <p:nvPr/>
        </p:nvSpPr>
        <p:spPr>
          <a:xfrm>
            <a:off x="1414022" y="135503"/>
            <a:ext cx="10083532" cy="523220"/>
          </a:xfrm>
          <a:prstGeom prst="rect">
            <a:avLst/>
          </a:prstGeom>
        </p:spPr>
        <p:txBody>
          <a:bodyPr wrap="square">
            <a:spAutoFit/>
          </a:bodyPr>
          <a:lstStyle/>
          <a:p>
            <a:pPr lvl="0"/>
            <a:r>
              <a:rPr lang="en-US" sz="28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INTERPENETRATINC POLYMER NETWORKS (IPNs) </a:t>
            </a:r>
          </a:p>
        </p:txBody>
      </p:sp>
      <p:sp>
        <p:nvSpPr>
          <p:cNvPr id="4" name="Rectangle 3">
            <a:extLst>
              <a:ext uri="{FF2B5EF4-FFF2-40B4-BE49-F238E27FC236}">
                <a16:creationId xmlns:a16="http://schemas.microsoft.com/office/drawing/2014/main" id="{E57CF609-0768-4133-ABD1-124D9E4F2B04}"/>
              </a:ext>
            </a:extLst>
          </p:cNvPr>
          <p:cNvSpPr/>
          <p:nvPr/>
        </p:nvSpPr>
        <p:spPr>
          <a:xfrm>
            <a:off x="343367" y="920621"/>
            <a:ext cx="5384431" cy="5016758"/>
          </a:xfrm>
          <a:prstGeom prst="rect">
            <a:avLst/>
          </a:prstGeom>
        </p:spPr>
        <p:txBody>
          <a:bodyPr wrap="square">
            <a:spAutoFit/>
          </a:bodyPr>
          <a:lstStyle/>
          <a:p>
            <a:pPr algn="justLow"/>
            <a:r>
              <a:rPr lang="en-US" sz="2000" dirty="0"/>
              <a:t>In many ways, IPNs are related most closely to block copolymers. In the block copolymer systems, the length of the block determines the size of the domains. Correspondingly, the cross-link level (length of chain between cross-links) plays a major role in determining the domain size of IPNs. Short blocks or short chain segments between cross-links both make for small domains under many conditions. However, there are some important differences. Short block lengths are important because they increase miscibility between component polymers. For the case of IPNs, there is growing evidence that cross-links decrease the miscibility of the system relative to the corresponding blend, for systems in which the linear component polymers are miscible.</a:t>
            </a:r>
          </a:p>
        </p:txBody>
      </p:sp>
    </p:spTree>
    <p:extLst>
      <p:ext uri="{BB962C8B-B14F-4D97-AF65-F5344CB8AC3E}">
        <p14:creationId xmlns:p14="http://schemas.microsoft.com/office/powerpoint/2010/main" val="69155731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5</a:t>
            </a:fld>
            <a:endParaRPr lang="ar-IQ">
              <a:solidFill>
                <a:schemeClr val="tx1"/>
              </a:solidFill>
            </a:endParaRPr>
          </a:p>
        </p:txBody>
      </p:sp>
      <p:sp>
        <p:nvSpPr>
          <p:cNvPr id="5" name="Rectangle 4">
            <a:extLst>
              <a:ext uri="{FF2B5EF4-FFF2-40B4-BE49-F238E27FC236}">
                <a16:creationId xmlns:a16="http://schemas.microsoft.com/office/drawing/2014/main" id="{CF800A27-BBCF-4F22-927D-6A49BAD65406}"/>
              </a:ext>
            </a:extLst>
          </p:cNvPr>
          <p:cNvSpPr/>
          <p:nvPr/>
        </p:nvSpPr>
        <p:spPr>
          <a:xfrm>
            <a:off x="4920794" y="173210"/>
            <a:ext cx="2931735" cy="584775"/>
          </a:xfrm>
          <a:prstGeom prst="rect">
            <a:avLst/>
          </a:prstGeom>
        </p:spPr>
        <p:txBody>
          <a:bodyPr wrap="square">
            <a:spAutoFit/>
          </a:bodyPr>
          <a:lstStyle/>
          <a:p>
            <a:pPr lvl="0"/>
            <a:r>
              <a:rPr lang="en-US" sz="32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Kinds of IPNs</a:t>
            </a:r>
          </a:p>
        </p:txBody>
      </p:sp>
      <p:sp>
        <p:nvSpPr>
          <p:cNvPr id="9" name="Rectangle 8">
            <a:extLst>
              <a:ext uri="{FF2B5EF4-FFF2-40B4-BE49-F238E27FC236}">
                <a16:creationId xmlns:a16="http://schemas.microsoft.com/office/drawing/2014/main" id="{17C1AD27-B1C0-4BC7-B858-8666037ECDD6}"/>
              </a:ext>
            </a:extLst>
          </p:cNvPr>
          <p:cNvSpPr/>
          <p:nvPr/>
        </p:nvSpPr>
        <p:spPr>
          <a:xfrm>
            <a:off x="339365" y="1305342"/>
            <a:ext cx="11189616" cy="4457952"/>
          </a:xfrm>
          <a:prstGeom prst="rect">
            <a:avLst/>
          </a:prstGeom>
        </p:spPr>
        <p:txBody>
          <a:bodyPr wrap="square">
            <a:spAutoFit/>
          </a:bodyPr>
          <a:lstStyle/>
          <a:p>
            <a:pPr algn="justLow">
              <a:lnSpc>
                <a:spcPct val="150000"/>
              </a:lnSpc>
            </a:pPr>
            <a:r>
              <a:rPr lang="en-US" sz="2400" dirty="0">
                <a:latin typeface="Times New Roman" panose="02020603050405020304" pitchFamily="18" charset="0"/>
                <a:cs typeface="Times New Roman" panose="02020603050405020304" pitchFamily="18" charset="0"/>
              </a:rPr>
              <a:t>There are mainly two different types of classification for IPNs systems:</a:t>
            </a:r>
          </a:p>
          <a:p>
            <a:pPr algn="justLow">
              <a:lnSpc>
                <a:spcPct val="150000"/>
              </a:lnSpc>
            </a:pPr>
            <a:r>
              <a:rPr lang="en-US" sz="2400" dirty="0">
                <a:latin typeface="Times New Roman" panose="02020603050405020304" pitchFamily="18" charset="0"/>
                <a:cs typeface="Times New Roman" panose="02020603050405020304" pitchFamily="18" charset="0"/>
              </a:rPr>
              <a:t>The first type of classification is based on the chemical bonds existing between the polymeric components of the resulting IPN network. Therefore, based on the chemical bonding it is possible to distinguish:</a:t>
            </a:r>
          </a:p>
          <a:p>
            <a:pPr algn="justLow">
              <a:lnSpc>
                <a:spcPct val="150000"/>
              </a:lnSpc>
            </a:pP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Covalent semi-IPN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single polymeric network is formed by the two separate polymer</a:t>
            </a:r>
          </a:p>
          <a:p>
            <a:pPr algn="justLow">
              <a:lnSpc>
                <a:spcPct val="150000"/>
              </a:lnSpc>
            </a:pPr>
            <a:r>
              <a:rPr lang="en-US" sz="2400" dirty="0">
                <a:latin typeface="Times New Roman" panose="02020603050405020304" pitchFamily="18" charset="0"/>
                <a:cs typeface="Times New Roman" panose="02020603050405020304" pitchFamily="18" charset="0"/>
              </a:rPr>
              <a:t>systems that are cross-linked.</a:t>
            </a:r>
          </a:p>
          <a:p>
            <a:pPr algn="justLow">
              <a:lnSpc>
                <a:spcPct val="150000"/>
              </a:lnSpc>
            </a:pP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Noncovalent semi-IPN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only one of the polymer systems is cross-linked.</a:t>
            </a:r>
          </a:p>
          <a:p>
            <a:pPr algn="justLow">
              <a:lnSpc>
                <a:spcPct val="150000"/>
              </a:lnSpc>
            </a:pP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Noncovalent full-IPN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two separate polymers are cross-linked independently.</a:t>
            </a:r>
          </a:p>
        </p:txBody>
      </p:sp>
    </p:spTree>
    <p:extLst>
      <p:ext uri="{BB962C8B-B14F-4D97-AF65-F5344CB8AC3E}">
        <p14:creationId xmlns:p14="http://schemas.microsoft.com/office/powerpoint/2010/main" val="385389043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6</a:t>
            </a:fld>
            <a:endParaRPr lang="ar-IQ">
              <a:solidFill>
                <a:schemeClr val="tx1"/>
              </a:solidFill>
            </a:endParaRPr>
          </a:p>
        </p:txBody>
      </p:sp>
      <p:sp>
        <p:nvSpPr>
          <p:cNvPr id="5" name="Rectangle 4">
            <a:extLst>
              <a:ext uri="{FF2B5EF4-FFF2-40B4-BE49-F238E27FC236}">
                <a16:creationId xmlns:a16="http://schemas.microsoft.com/office/drawing/2014/main" id="{CF800A27-BBCF-4F22-927D-6A49BAD65406}"/>
              </a:ext>
            </a:extLst>
          </p:cNvPr>
          <p:cNvSpPr/>
          <p:nvPr/>
        </p:nvSpPr>
        <p:spPr>
          <a:xfrm>
            <a:off x="4920794" y="173210"/>
            <a:ext cx="2931735" cy="584775"/>
          </a:xfrm>
          <a:prstGeom prst="rect">
            <a:avLst/>
          </a:prstGeom>
        </p:spPr>
        <p:txBody>
          <a:bodyPr wrap="square">
            <a:spAutoFit/>
          </a:bodyPr>
          <a:lstStyle/>
          <a:p>
            <a:pPr lvl="0"/>
            <a:r>
              <a:rPr lang="en-US" sz="32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Kinds of IPNs</a:t>
            </a:r>
          </a:p>
        </p:txBody>
      </p:sp>
      <p:sp>
        <p:nvSpPr>
          <p:cNvPr id="6" name="Rectangle 5">
            <a:extLst>
              <a:ext uri="{FF2B5EF4-FFF2-40B4-BE49-F238E27FC236}">
                <a16:creationId xmlns:a16="http://schemas.microsoft.com/office/drawing/2014/main" id="{C95D995C-7C92-425F-981D-D11F8FF96657}"/>
              </a:ext>
            </a:extLst>
          </p:cNvPr>
          <p:cNvSpPr/>
          <p:nvPr/>
        </p:nvSpPr>
        <p:spPr>
          <a:xfrm>
            <a:off x="139983" y="982176"/>
            <a:ext cx="11860339" cy="5262979"/>
          </a:xfrm>
          <a:prstGeom prst="rect">
            <a:avLst/>
          </a:prstGeom>
        </p:spPr>
        <p:txBody>
          <a:bodyPr wrap="square">
            <a:spAutoFit/>
          </a:bodyPr>
          <a:lstStyle/>
          <a:p>
            <a:pPr algn="justLow"/>
            <a:r>
              <a:rPr lang="en-US" sz="2400" dirty="0">
                <a:latin typeface="Times New Roman" panose="02020603050405020304" pitchFamily="18" charset="0"/>
                <a:cs typeface="Times New Roman" panose="02020603050405020304" pitchFamily="18" charset="0"/>
              </a:rPr>
              <a:t>A second classification is based on the synthetic procedure. In this context, it is possible to find:</a:t>
            </a:r>
          </a:p>
          <a:p>
            <a:pPr marL="342900" indent="-342900" algn="justLow">
              <a:buFont typeface="Wingdings" panose="05000000000000000000" pitchFamily="2" charset="2"/>
              <a:buChar char="v"/>
            </a:pPr>
            <a:r>
              <a:rPr lang="en-US" sz="2400" b="1" dirty="0">
                <a:solidFill>
                  <a:srgbClr val="0070C0"/>
                </a:solidFill>
                <a:latin typeface="Times New Roman" panose="02020603050405020304" pitchFamily="18" charset="0"/>
                <a:cs typeface="Times New Roman" panose="02020603050405020304" pitchFamily="18" charset="0"/>
              </a:rPr>
              <a:t>Sequential IPN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Polymer network I is made. Monomer II plus cross-linker and activator are swollen into network I and polymerized in situ. The sequential IPNs include many possible materials where the synthesis of one network follows the other.</a:t>
            </a:r>
          </a:p>
          <a:p>
            <a:pPr marL="342900" indent="-342900" algn="justLow">
              <a:buFont typeface="Wingdings" panose="05000000000000000000" pitchFamily="2" charset="2"/>
              <a:buChar char="v"/>
            </a:pPr>
            <a:r>
              <a:rPr lang="en-US" sz="2400" b="1" dirty="0">
                <a:solidFill>
                  <a:srgbClr val="0070C0"/>
                </a:solidFill>
                <a:latin typeface="Times New Roman" panose="02020603050405020304" pitchFamily="18" charset="0"/>
                <a:cs typeface="Times New Roman" panose="02020603050405020304" pitchFamily="18" charset="0"/>
              </a:rPr>
              <a:t>Simultaneous interpenetrating network (SIN). </a:t>
            </a:r>
            <a:r>
              <a:rPr lang="en-US" sz="2400" dirty="0">
                <a:latin typeface="Times New Roman" panose="02020603050405020304" pitchFamily="18" charset="0"/>
                <a:cs typeface="Times New Roman" panose="02020603050405020304" pitchFamily="18" charset="0"/>
              </a:rPr>
              <a:t>The monomers or prepolymers plus cross-linkers and activators of both networks are mixed. The reactions are carried out simultaneously, but by noninterfering reactions. An example involves chain and step polymerization kinetics.</a:t>
            </a:r>
          </a:p>
          <a:p>
            <a:pPr algn="justLow"/>
            <a:endParaRPr lang="en-US" sz="2400" dirty="0">
              <a:latin typeface="Times New Roman" panose="02020603050405020304" pitchFamily="18" charset="0"/>
              <a:cs typeface="Times New Roman" panose="02020603050405020304" pitchFamily="18" charset="0"/>
            </a:endParaRPr>
          </a:p>
          <a:p>
            <a:pPr marL="342900" indent="-342900" algn="justLow">
              <a:buFont typeface="Wingdings" panose="05000000000000000000" pitchFamily="2" charset="2"/>
              <a:buChar char="v"/>
            </a:pPr>
            <a:r>
              <a:rPr lang="en-US" sz="2400" b="1" dirty="0">
                <a:solidFill>
                  <a:srgbClr val="0070C0"/>
                </a:solidFill>
                <a:latin typeface="Times New Roman" panose="02020603050405020304" pitchFamily="18" charset="0"/>
                <a:cs typeface="Times New Roman" panose="02020603050405020304" pitchFamily="18" charset="0"/>
              </a:rPr>
              <a:t>Latex IPN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IPNs are made in the form of latexes, frequently With a core and shell structure. A variation is to mix two different latexes and then form a ﬁlm, which cross-links both polymers. This variation is sometimes called an interpenetrating elastomer network (IEN).</a:t>
            </a:r>
          </a:p>
        </p:txBody>
      </p:sp>
    </p:spTree>
    <p:extLst>
      <p:ext uri="{BB962C8B-B14F-4D97-AF65-F5344CB8AC3E}">
        <p14:creationId xmlns:p14="http://schemas.microsoft.com/office/powerpoint/2010/main" val="117244979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7</a:t>
            </a:fld>
            <a:endParaRPr lang="ar-IQ">
              <a:solidFill>
                <a:schemeClr val="tx1"/>
              </a:solidFill>
            </a:endParaRPr>
          </a:p>
        </p:txBody>
      </p:sp>
      <p:sp>
        <p:nvSpPr>
          <p:cNvPr id="5" name="Rectangle 4">
            <a:extLst>
              <a:ext uri="{FF2B5EF4-FFF2-40B4-BE49-F238E27FC236}">
                <a16:creationId xmlns:a16="http://schemas.microsoft.com/office/drawing/2014/main" id="{CF800A27-BBCF-4F22-927D-6A49BAD65406}"/>
              </a:ext>
            </a:extLst>
          </p:cNvPr>
          <p:cNvSpPr/>
          <p:nvPr/>
        </p:nvSpPr>
        <p:spPr>
          <a:xfrm>
            <a:off x="4920794" y="173210"/>
            <a:ext cx="2931735" cy="584775"/>
          </a:xfrm>
          <a:prstGeom prst="rect">
            <a:avLst/>
          </a:prstGeom>
        </p:spPr>
        <p:txBody>
          <a:bodyPr wrap="square">
            <a:spAutoFit/>
          </a:bodyPr>
          <a:lstStyle/>
          <a:p>
            <a:pPr lvl="0"/>
            <a:r>
              <a:rPr lang="en-US" sz="32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Kinds of IPNs</a:t>
            </a:r>
          </a:p>
        </p:txBody>
      </p:sp>
      <p:sp>
        <p:nvSpPr>
          <p:cNvPr id="6" name="Rectangle 5">
            <a:extLst>
              <a:ext uri="{FF2B5EF4-FFF2-40B4-BE49-F238E27FC236}">
                <a16:creationId xmlns:a16="http://schemas.microsoft.com/office/drawing/2014/main" id="{C95D995C-7C92-425F-981D-D11F8FF96657}"/>
              </a:ext>
            </a:extLst>
          </p:cNvPr>
          <p:cNvSpPr/>
          <p:nvPr/>
        </p:nvSpPr>
        <p:spPr>
          <a:xfrm>
            <a:off x="165830" y="2674437"/>
            <a:ext cx="11860339" cy="3046988"/>
          </a:xfrm>
          <a:prstGeom prst="rect">
            <a:avLst/>
          </a:prstGeom>
        </p:spPr>
        <p:txBody>
          <a:bodyPr wrap="square">
            <a:spAutoFit/>
          </a:bodyPr>
          <a:lstStyle/>
          <a:p>
            <a:pPr marL="342900" indent="-342900" algn="justLow">
              <a:buFont typeface="Wingdings" panose="05000000000000000000" pitchFamily="2" charset="2"/>
              <a:buChar char="v"/>
            </a:pPr>
            <a:r>
              <a:rPr lang="en-US" sz="2400" b="1" dirty="0">
                <a:solidFill>
                  <a:srgbClr val="0070C0"/>
                </a:solidFill>
              </a:rPr>
              <a:t>Thermoplastic IPN</a:t>
            </a:r>
            <a:r>
              <a:rPr lang="en-US" sz="2400" dirty="0">
                <a:solidFill>
                  <a:srgbClr val="0070C0"/>
                </a:solidFill>
              </a:rPr>
              <a:t>. </a:t>
            </a:r>
            <a:r>
              <a:rPr lang="en-US" sz="2400" dirty="0"/>
              <a:t>Thermoplastic IPN materials are hybrids between polymer blends and IPNs that involve physical cross-links rather than chemical cross-links. Thus, these materials ﬂow at elevated temperatures, similar to the thermoplastic elastomers, and at use temperature, they are cross-linked and behave like IPNs. Types of cross-links include block copolymer morphologies, ionic groups, and semi-crystallinity.</a:t>
            </a:r>
          </a:p>
          <a:p>
            <a:pPr algn="justLow"/>
            <a:endParaRPr lang="en-US" sz="2400" dirty="0"/>
          </a:p>
          <a:p>
            <a:pPr marL="342900" indent="-342900" algn="justLow">
              <a:buFont typeface="Wingdings" panose="05000000000000000000" pitchFamily="2" charset="2"/>
              <a:buChar char="v"/>
            </a:pPr>
            <a:r>
              <a:rPr lang="en-US" sz="2400" b="1" dirty="0">
                <a:solidFill>
                  <a:srgbClr val="0070C0"/>
                </a:solidFill>
              </a:rPr>
              <a:t>Semi-IPN</a:t>
            </a:r>
            <a:r>
              <a:rPr lang="en-US" sz="2400" dirty="0">
                <a:solidFill>
                  <a:srgbClr val="0070C0"/>
                </a:solidFill>
              </a:rPr>
              <a:t>. </a:t>
            </a:r>
            <a:r>
              <a:rPr lang="en-US" sz="2400" dirty="0"/>
              <a:t>Compositions in which one or more polymers are cross-linked and one or more polymers are linear or branched are semi-IPN (SIPN).</a:t>
            </a:r>
          </a:p>
        </p:txBody>
      </p:sp>
      <p:sp>
        <p:nvSpPr>
          <p:cNvPr id="2" name="Rectangle 1">
            <a:extLst>
              <a:ext uri="{FF2B5EF4-FFF2-40B4-BE49-F238E27FC236}">
                <a16:creationId xmlns:a16="http://schemas.microsoft.com/office/drawing/2014/main" id="{D3CAF6BB-AD8D-4E57-9AAD-10C141CA249E}"/>
              </a:ext>
            </a:extLst>
          </p:cNvPr>
          <p:cNvSpPr/>
          <p:nvPr/>
        </p:nvSpPr>
        <p:spPr>
          <a:xfrm>
            <a:off x="139983" y="1104777"/>
            <a:ext cx="11712652" cy="1569660"/>
          </a:xfrm>
          <a:prstGeom prst="rect">
            <a:avLst/>
          </a:prstGeom>
        </p:spPr>
        <p:txBody>
          <a:bodyPr wrap="square">
            <a:spAutoFit/>
          </a:bodyPr>
          <a:lstStyle/>
          <a:p>
            <a:pPr marL="342900" lvl="0" indent="-342900" algn="justLow">
              <a:buFont typeface="Wingdings" panose="05000000000000000000" pitchFamily="2" charset="2"/>
              <a:buChar char="v"/>
            </a:pPr>
            <a:r>
              <a:rPr lang="en-US" sz="2400" b="1" dirty="0">
                <a:solidFill>
                  <a:srgbClr val="0070C0"/>
                </a:solidFill>
              </a:rPr>
              <a:t>Gradient IPN</a:t>
            </a:r>
            <a:r>
              <a:rPr lang="en-US" sz="2400" dirty="0">
                <a:solidFill>
                  <a:srgbClr val="0070C0"/>
                </a:solidFill>
              </a:rPr>
              <a:t>. </a:t>
            </a:r>
            <a:r>
              <a:rPr lang="en-US" sz="2400" dirty="0">
                <a:solidFill>
                  <a:prstClr val="black"/>
                </a:solidFill>
              </a:rPr>
              <a:t>Gradient IPNs are materials in which the overall composition or cross-link density of the material varies from location to location on the macroscopic level. For example, a ﬁlm can be made with network I predominantly on one surface, network II on the other surface, and a gradient in composition throughout the interior.</a:t>
            </a:r>
          </a:p>
        </p:txBody>
      </p:sp>
    </p:spTree>
    <p:extLst>
      <p:ext uri="{BB962C8B-B14F-4D97-AF65-F5344CB8AC3E}">
        <p14:creationId xmlns:p14="http://schemas.microsoft.com/office/powerpoint/2010/main" val="82612027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8</a:t>
            </a:fld>
            <a:endParaRPr lang="ar-IQ">
              <a:solidFill>
                <a:schemeClr val="tx1"/>
              </a:solidFill>
            </a:endParaRPr>
          </a:p>
        </p:txBody>
      </p:sp>
      <p:pic>
        <p:nvPicPr>
          <p:cNvPr id="2" name="Picture 1">
            <a:extLst>
              <a:ext uri="{FF2B5EF4-FFF2-40B4-BE49-F238E27FC236}">
                <a16:creationId xmlns:a16="http://schemas.microsoft.com/office/drawing/2014/main" id="{5709BFA0-7AE3-4D2A-9B92-63C4FDE441BF}"/>
              </a:ext>
            </a:extLst>
          </p:cNvPr>
          <p:cNvPicPr>
            <a:picLocks noChangeAspect="1"/>
          </p:cNvPicPr>
          <p:nvPr/>
        </p:nvPicPr>
        <p:blipFill>
          <a:blip r:embed="rId2"/>
          <a:stretch>
            <a:fillRect/>
          </a:stretch>
        </p:blipFill>
        <p:spPr>
          <a:xfrm>
            <a:off x="3166843" y="49161"/>
            <a:ext cx="6203399" cy="6666339"/>
          </a:xfrm>
          <a:prstGeom prst="rect">
            <a:avLst/>
          </a:prstGeom>
        </p:spPr>
      </p:pic>
    </p:spTree>
    <p:extLst>
      <p:ext uri="{BB962C8B-B14F-4D97-AF65-F5344CB8AC3E}">
        <p14:creationId xmlns:p14="http://schemas.microsoft.com/office/powerpoint/2010/main" val="143043984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506C9-FE08-4960-B393-7028588D52E0}"/>
              </a:ext>
            </a:extLst>
          </p:cNvPr>
          <p:cNvSpPr>
            <a:spLocks noGrp="1"/>
          </p:cNvSpPr>
          <p:nvPr>
            <p:ph type="sldNum" sz="quarter" idx="12"/>
          </p:nvPr>
        </p:nvSpPr>
        <p:spPr/>
        <p:txBody>
          <a:bodyPr/>
          <a:lstStyle/>
          <a:p>
            <a:fld id="{436E03F8-AC44-4307-89BE-D7352153EB61}" type="slidenum">
              <a:rPr lang="ar-IQ" smtClean="0">
                <a:solidFill>
                  <a:schemeClr val="tx1"/>
                </a:solidFill>
              </a:rPr>
              <a:t>9</a:t>
            </a:fld>
            <a:endParaRPr lang="ar-IQ">
              <a:solidFill>
                <a:schemeClr val="tx1"/>
              </a:solidFill>
            </a:endParaRPr>
          </a:p>
        </p:txBody>
      </p:sp>
      <p:sp>
        <p:nvSpPr>
          <p:cNvPr id="4" name="Rectangle 3">
            <a:extLst>
              <a:ext uri="{FF2B5EF4-FFF2-40B4-BE49-F238E27FC236}">
                <a16:creationId xmlns:a16="http://schemas.microsoft.com/office/drawing/2014/main" id="{2F0664B3-D3B4-4A1D-9AF6-7F2D56D93618}"/>
              </a:ext>
            </a:extLst>
          </p:cNvPr>
          <p:cNvSpPr/>
          <p:nvPr/>
        </p:nvSpPr>
        <p:spPr>
          <a:xfrm>
            <a:off x="556181" y="699124"/>
            <a:ext cx="11236751" cy="5016758"/>
          </a:xfrm>
          <a:prstGeom prst="rect">
            <a:avLst/>
          </a:prstGeom>
        </p:spPr>
        <p:txBody>
          <a:bodyPr wrap="square">
            <a:spAutoFit/>
          </a:bodyPr>
          <a:lstStyle/>
          <a:p>
            <a:pPr algn="justLow"/>
            <a:endParaRPr lang="en-US" sz="2000" dirty="0">
              <a:latin typeface="Times New Roman" panose="02020603050405020304" pitchFamily="18" charset="0"/>
              <a:cs typeface="Times New Roman" panose="02020603050405020304" pitchFamily="18" charset="0"/>
            </a:endParaRPr>
          </a:p>
          <a:p>
            <a:pPr algn="justLow"/>
            <a:r>
              <a:rPr lang="en-US" sz="2000" dirty="0">
                <a:latin typeface="Times New Roman" panose="02020603050405020304" pitchFamily="18" charset="0"/>
                <a:cs typeface="Times New Roman" panose="02020603050405020304" pitchFamily="18" charset="0"/>
              </a:rPr>
              <a:t>Polymerization of IPNs may result in four distinct stages of morphology development: </a:t>
            </a:r>
          </a:p>
          <a:p>
            <a:pPr algn="justLow"/>
            <a:r>
              <a:rPr lang="en-US" sz="2000" b="1" dirty="0">
                <a:highlight>
                  <a:srgbClr val="FFFF00"/>
                </a:highlight>
                <a:latin typeface="Times New Roman" panose="02020603050405020304" pitchFamily="18" charset="0"/>
                <a:cs typeface="Times New Roman" panose="02020603050405020304" pitchFamily="18" charset="0"/>
              </a:rPr>
              <a:t>At first</a:t>
            </a:r>
            <a:r>
              <a:rPr lang="en-US" sz="2000" dirty="0">
                <a:latin typeface="Times New Roman" panose="02020603050405020304" pitchFamily="18" charset="0"/>
                <a:cs typeface="Times New Roman" panose="02020603050405020304" pitchFamily="18" charset="0"/>
              </a:rPr>
              <a:t>, monomer II may be soluble in polymer (or network) I. During this first stage of polymerization, polymer II also remains soluble. At this stage, the polymerizing system may be optically clear.</a:t>
            </a:r>
          </a:p>
          <a:p>
            <a:pPr algn="justLow"/>
            <a:r>
              <a:rPr lang="en-US" sz="2000" dirty="0">
                <a:latin typeface="Times New Roman" panose="02020603050405020304" pitchFamily="18" charset="0"/>
                <a:cs typeface="Times New Roman" panose="02020603050405020304" pitchFamily="18" charset="0"/>
              </a:rPr>
              <a:t> </a:t>
            </a:r>
            <a:r>
              <a:rPr lang="en-US" sz="2000" b="1" dirty="0">
                <a:highlight>
                  <a:srgbClr val="00FF00"/>
                </a:highlight>
                <a:latin typeface="Times New Roman" panose="02020603050405020304" pitchFamily="18" charset="0"/>
                <a:cs typeface="Times New Roman" panose="02020603050405020304" pitchFamily="18" charset="0"/>
              </a:rPr>
              <a:t>As polymerization proceeds to stage 2</a:t>
            </a:r>
            <a:r>
              <a:rPr lang="en-US" sz="2000" dirty="0">
                <a:latin typeface="Times New Roman" panose="02020603050405020304" pitchFamily="18" charset="0"/>
                <a:cs typeface="Times New Roman" panose="02020603050405020304" pitchFamily="18" charset="0"/>
              </a:rPr>
              <a:t>, it suddenly clouds up, which indicates phase separation. This phase separation may be nucleation- and growth-controlled spheres.</a:t>
            </a:r>
          </a:p>
          <a:p>
            <a:pPr algn="justLow"/>
            <a:r>
              <a:rPr lang="en-US" sz="2000" b="1" dirty="0">
                <a:highlight>
                  <a:srgbClr val="FFFF00"/>
                </a:highlight>
                <a:latin typeface="Times New Roman" panose="02020603050405020304" pitchFamily="18" charset="0"/>
                <a:cs typeface="Times New Roman" panose="02020603050405020304" pitchFamily="18" charset="0"/>
              </a:rPr>
              <a:t>In stage 3 </a:t>
            </a:r>
            <a:r>
              <a:rPr lang="en-US" sz="2000" dirty="0">
                <a:latin typeface="Times New Roman" panose="02020603050405020304" pitchFamily="18" charset="0"/>
                <a:cs typeface="Times New Roman" panose="02020603050405020304" pitchFamily="18" charset="0"/>
              </a:rPr>
              <a:t>of continued polymerization, interconnected cylinders develop and increase in number during the latter stages of polymerization, indicative of spinodal decomposition. </a:t>
            </a:r>
          </a:p>
          <a:p>
            <a:pPr algn="justLow"/>
            <a:r>
              <a:rPr lang="en-US" sz="2000" b="1" dirty="0">
                <a:highlight>
                  <a:srgbClr val="00FFFF"/>
                </a:highlight>
                <a:latin typeface="Times New Roman" panose="02020603050405020304" pitchFamily="18" charset="0"/>
                <a:cs typeface="Times New Roman" panose="02020603050405020304" pitchFamily="18" charset="0"/>
              </a:rPr>
              <a:t>In stage 4</a:t>
            </a:r>
            <a:r>
              <a:rPr lang="en-US" sz="2000" dirty="0">
                <a:highlight>
                  <a:srgbClr val="00FFFF"/>
                </a:highligh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themorphology</a:t>
            </a:r>
            <a:r>
              <a:rPr lang="en-US" sz="2000" dirty="0">
                <a:latin typeface="Times New Roman" panose="02020603050405020304" pitchFamily="18" charset="0"/>
                <a:cs typeface="Times New Roman" panose="02020603050405020304" pitchFamily="18" charset="0"/>
              </a:rPr>
              <a:t> may become less distinct because the high viscosity of the system very significantly reduces diffusion toward the equilibrium state. </a:t>
            </a:r>
          </a:p>
          <a:p>
            <a:pPr algn="justLow"/>
            <a:endParaRPr lang="en-US" sz="2000" dirty="0">
              <a:latin typeface="Times New Roman" panose="02020603050405020304" pitchFamily="18" charset="0"/>
              <a:cs typeface="Times New Roman" panose="02020603050405020304" pitchFamily="18" charset="0"/>
            </a:endParaRPr>
          </a:p>
          <a:p>
            <a:pPr algn="justLow"/>
            <a:r>
              <a:rPr lang="en-US" sz="2000" dirty="0">
                <a:latin typeface="Times New Roman" panose="02020603050405020304" pitchFamily="18" charset="0"/>
                <a:cs typeface="Times New Roman" panose="02020603050405020304" pitchFamily="18" charset="0"/>
              </a:rPr>
              <a:t>The morphology of an IPN depends on the cross-linking level of networks I and II. There are several cases to consider. </a:t>
            </a:r>
            <a:r>
              <a:rPr lang="en-US" sz="2000" b="1" dirty="0">
                <a:latin typeface="Times New Roman" panose="02020603050405020304" pitchFamily="18" charset="0"/>
                <a:cs typeface="Times New Roman" panose="02020603050405020304" pitchFamily="18" charset="0"/>
              </a:rPr>
              <a:t>If there are no cross-links</a:t>
            </a:r>
            <a:r>
              <a:rPr lang="en-US" sz="2000" dirty="0">
                <a:latin typeface="Times New Roman" panose="02020603050405020304" pitchFamily="18" charset="0"/>
                <a:cs typeface="Times New Roman" panose="02020603050405020304" pitchFamily="18" charset="0"/>
              </a:rPr>
              <a:t>, a solution graft copolymer exists. </a:t>
            </a:r>
            <a:r>
              <a:rPr lang="en-US" sz="2000" b="1" dirty="0">
                <a:latin typeface="Times New Roman" panose="02020603050405020304" pitchFamily="18" charset="0"/>
                <a:cs typeface="Times New Roman" panose="02020603050405020304" pitchFamily="18" charset="0"/>
              </a:rPr>
              <a:t>If the solution is stirred </a:t>
            </a:r>
            <a:r>
              <a:rPr lang="en-US" sz="2000" dirty="0">
                <a:latin typeface="Times New Roman" panose="02020603050405020304" pitchFamily="18" charset="0"/>
                <a:cs typeface="Times New Roman" panose="02020603050405020304" pitchFamily="18" charset="0"/>
              </a:rPr>
              <a:t>during the polymerization, a phase inversion takes place. For the polybutadiene-blend-polystyrene system, high-impact polystyrene (HIPS) results. </a:t>
            </a:r>
            <a:r>
              <a:rPr lang="en-US" sz="2000" b="1" dirty="0">
                <a:latin typeface="Times New Roman" panose="02020603050405020304" pitchFamily="18" charset="0"/>
                <a:cs typeface="Times New Roman" panose="02020603050405020304" pitchFamily="18" charset="0"/>
              </a:rPr>
              <a:t>If the system is not stirred</a:t>
            </a:r>
            <a:r>
              <a:rPr lang="en-US" sz="2000" dirty="0">
                <a:latin typeface="Times New Roman" panose="02020603050405020304" pitchFamily="18" charset="0"/>
                <a:cs typeface="Times New Roman" panose="02020603050405020304" pitchFamily="18" charset="0"/>
              </a:rPr>
              <a:t>, it does not undergo phase inversion and polybutadiene remains the continuous phase.</a:t>
            </a:r>
          </a:p>
        </p:txBody>
      </p:sp>
      <p:sp>
        <p:nvSpPr>
          <p:cNvPr id="6" name="Rectangle 5">
            <a:extLst>
              <a:ext uri="{FF2B5EF4-FFF2-40B4-BE49-F238E27FC236}">
                <a16:creationId xmlns:a16="http://schemas.microsoft.com/office/drawing/2014/main" id="{425B5D51-C8C1-4E38-87CC-15E2972AD0E3}"/>
              </a:ext>
            </a:extLst>
          </p:cNvPr>
          <p:cNvSpPr/>
          <p:nvPr/>
        </p:nvSpPr>
        <p:spPr>
          <a:xfrm>
            <a:off x="3291526" y="276905"/>
            <a:ext cx="5608947" cy="584775"/>
          </a:xfrm>
          <a:prstGeom prst="rect">
            <a:avLst/>
          </a:prstGeom>
        </p:spPr>
        <p:txBody>
          <a:bodyPr wrap="square">
            <a:spAutoFit/>
          </a:bodyPr>
          <a:lstStyle/>
          <a:p>
            <a:pPr lvl="0"/>
            <a:r>
              <a:rPr lang="en-US" sz="3200" b="1" dirty="0">
                <a:ln w="12700">
                  <a:solidFill>
                    <a:srgbClr val="1D9A78"/>
                  </a:solidFill>
                  <a:prstDash val="solid"/>
                </a:ln>
                <a:solidFill>
                  <a:srgbClr val="C00000"/>
                </a:solidFill>
                <a:effectLst>
                  <a:outerShdw dist="38100" dir="2640000" algn="bl" rotWithShape="0">
                    <a:srgbClr val="1D9A78"/>
                  </a:outerShdw>
                </a:effectLst>
                <a:latin typeface="MV Boli" panose="02000500030200090000" pitchFamily="2" charset="0"/>
                <a:cs typeface="MV Boli" panose="02000500030200090000" pitchFamily="2" charset="0"/>
              </a:rPr>
              <a:t>Domain Shapes and Sizes</a:t>
            </a:r>
          </a:p>
        </p:txBody>
      </p:sp>
    </p:spTree>
    <p:extLst>
      <p:ext uri="{BB962C8B-B14F-4D97-AF65-F5344CB8AC3E}">
        <p14:creationId xmlns:p14="http://schemas.microsoft.com/office/powerpoint/2010/main" val="25558861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12247</TotalTime>
  <Words>2373</Words>
  <Application>Microsoft Office PowerPoint</Application>
  <PresentationFormat>Widescreen</PresentationFormat>
  <Paragraphs>91</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AF-Al Nassrah</vt:lpstr>
      <vt:lpstr>Algerian</vt:lpstr>
      <vt:lpstr>Arial</vt:lpstr>
      <vt:lpstr>Bahnschrift Condensed</vt:lpstr>
      <vt:lpstr>Calibri</vt:lpstr>
      <vt:lpstr>Calibri Light</vt:lpstr>
      <vt:lpstr>Caveat</vt:lpstr>
      <vt:lpstr>MV Boli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تحضير ودراسة الخصائص الحرارية لكوبوليمرات المشتقة من (البس فينول A-والبس فينول-(S هدى سالم خضير, وداد صالح حنوش, زكي ناصر كاظم قسم الكيمياء/ كلية العلوم/ جامعة البصرة</dc:title>
  <dc:creator>MUJ</dc:creator>
  <cp:lastModifiedBy>Dr.Baqer Almayyahi</cp:lastModifiedBy>
  <cp:revision>246</cp:revision>
  <dcterms:created xsi:type="dcterms:W3CDTF">2015-12-09T11:17:00Z</dcterms:created>
  <dcterms:modified xsi:type="dcterms:W3CDTF">2023-11-11T14:55:33Z</dcterms:modified>
</cp:coreProperties>
</file>